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4549" r:id="rId5"/>
  </p:sldMasterIdLst>
  <p:notesMasterIdLst>
    <p:notesMasterId r:id="rId36"/>
  </p:notesMasterIdLst>
  <p:handoutMasterIdLst>
    <p:handoutMasterId r:id="rId37"/>
  </p:handoutMasterIdLst>
  <p:sldIdLst>
    <p:sldId id="259" r:id="rId6"/>
    <p:sldId id="585" r:id="rId7"/>
    <p:sldId id="583" r:id="rId8"/>
    <p:sldId id="584" r:id="rId9"/>
    <p:sldId id="549" r:id="rId10"/>
    <p:sldId id="557" r:id="rId11"/>
    <p:sldId id="578" r:id="rId12"/>
    <p:sldId id="577" r:id="rId13"/>
    <p:sldId id="560" r:id="rId14"/>
    <p:sldId id="574" r:id="rId15"/>
    <p:sldId id="575" r:id="rId16"/>
    <p:sldId id="576" r:id="rId17"/>
    <p:sldId id="558" r:id="rId18"/>
    <p:sldId id="573" r:id="rId19"/>
    <p:sldId id="562" r:id="rId20"/>
    <p:sldId id="571" r:id="rId21"/>
    <p:sldId id="572" r:id="rId22"/>
    <p:sldId id="579" r:id="rId23"/>
    <p:sldId id="582" r:id="rId24"/>
    <p:sldId id="563" r:id="rId25"/>
    <p:sldId id="564" r:id="rId26"/>
    <p:sldId id="566" r:id="rId27"/>
    <p:sldId id="567" r:id="rId28"/>
    <p:sldId id="568" r:id="rId29"/>
    <p:sldId id="569" r:id="rId30"/>
    <p:sldId id="570" r:id="rId31"/>
    <p:sldId id="581" r:id="rId32"/>
    <p:sldId id="580" r:id="rId33"/>
    <p:sldId id="552" r:id="rId34"/>
    <p:sldId id="550" r:id="rId35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7A5"/>
    <a:srgbClr val="FFF8D0"/>
    <a:srgbClr val="3376FB"/>
    <a:srgbClr val="EFF7FD"/>
    <a:srgbClr val="F7CE60"/>
    <a:srgbClr val="C8E7FF"/>
    <a:srgbClr val="3B82F6"/>
    <a:srgbClr val="FFEC89"/>
    <a:srgbClr val="D8F9F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23133C5-04C1-6D4B-B9A3-CAE04CAF1B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7845A2-1702-1D40-AFEE-A007D28272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544C-9456-9B42-A412-439E08F3A4A7}" type="datetimeFigureOut">
              <a:rPr lang="de-DE" smtClean="0"/>
              <a:t>04.05.2022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8CB49C-7A38-FE4E-924A-64F3BB285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28BFDC-B1D9-294B-92BE-08318BC5F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0C429-C2D1-4945-8BCB-225C6C8116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159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8DD9F-DEAC-461C-84EC-0D9FC779362D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51F39-C498-41FE-96D8-0E57E6EA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51F39-C498-41FE-96D8-0E57E6EA4E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5/4/2022 12:15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daenetcommunity/" TargetMode="External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hyperlink" Target="https://daenet.de/de/" TargetMode="External"/><Relationship Id="rId21" Type="http://schemas.openxmlformats.org/officeDocument/2006/relationships/image" Target="../media/image68.svg"/><Relationship Id="rId7" Type="http://schemas.openxmlformats.org/officeDocument/2006/relationships/hyperlink" Target="https://fb.watch/7p-_oFJhxl/" TargetMode="External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56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daenet" TargetMode="External"/><Relationship Id="rId11" Type="http://schemas.openxmlformats.org/officeDocument/2006/relationships/image" Target="../media/image58.svg"/><Relationship Id="rId5" Type="http://schemas.openxmlformats.org/officeDocument/2006/relationships/hyperlink" Target="https://developers.de/" TargetMode="External"/><Relationship Id="rId15" Type="http://schemas.openxmlformats.org/officeDocument/2006/relationships/image" Target="../media/image62.svg"/><Relationship Id="rId23" Type="http://schemas.openxmlformats.org/officeDocument/2006/relationships/image" Target="../media/image3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hyperlink" Target="https://www.meetup.com/azure-meetup-frankfurt/" TargetMode="External"/><Relationship Id="rId9" Type="http://schemas.openxmlformats.org/officeDocument/2006/relationships/hyperlink" Target="https://twitter.com/daenetv" TargetMode="External"/><Relationship Id="rId14" Type="http://schemas.openxmlformats.org/officeDocument/2006/relationships/image" Target="../media/image61.png"/><Relationship Id="rId2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.svg"/><Relationship Id="rId7" Type="http://schemas.openxmlformats.org/officeDocument/2006/relationships/image" Target="../media/image7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png"/><Relationship Id="rId11" Type="http://schemas.openxmlformats.org/officeDocument/2006/relationships/image" Target="../media/image3.svg"/><Relationship Id="rId5" Type="http://schemas.openxmlformats.org/officeDocument/2006/relationships/image" Target="../media/image10.sv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74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47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6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45" Type="http://schemas.openxmlformats.org/officeDocument/2006/relationships/image" Target="../media/image54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3.svg"/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46" Type="http://schemas.openxmlformats.org/officeDocument/2006/relationships/image" Target="../media/image55.png"/><Relationship Id="rId20" Type="http://schemas.openxmlformats.org/officeDocument/2006/relationships/image" Target="../media/image29.svg"/><Relationship Id="rId41" Type="http://schemas.openxmlformats.org/officeDocument/2006/relationships/image" Target="../media/image50.png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47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6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45" Type="http://schemas.openxmlformats.org/officeDocument/2006/relationships/image" Target="../media/image54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3.svg"/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46" Type="http://schemas.openxmlformats.org/officeDocument/2006/relationships/image" Target="../media/image55.png"/><Relationship Id="rId20" Type="http://schemas.openxmlformats.org/officeDocument/2006/relationships/image" Target="../media/image29.svg"/><Relationship Id="rId41" Type="http://schemas.openxmlformats.org/officeDocument/2006/relationships/image" Target="../media/image5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Core Competence">
    <p:bg>
      <p:bgPr>
        <a:solidFill>
          <a:srgbClr val="F7C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2372535"/>
            <a:ext cx="3543300" cy="875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rgbClr val="161616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5780"/>
            <a:ext cx="3811587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50" dirty="0">
                <a:latin typeface="Raleway ExtraBold" pitchFamily="2" charset="0"/>
              </a:defRPr>
            </a:lvl1pPr>
          </a:lstStyle>
          <a:p>
            <a:pPr lvl="0"/>
            <a:r>
              <a:rPr lang="en-US" err="1"/>
              <a:t>Titel</a:t>
            </a:r>
            <a:r>
              <a:rPr lang="en-US"/>
              <a:t> 2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3302903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dirty="0">
                <a:solidFill>
                  <a:srgbClr val="161616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62DB6-957E-49CB-95B5-7EC4E723C9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950" y="1"/>
            <a:ext cx="8957389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F76E02-8701-4C97-A673-973DA720EC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6976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and copyright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3FB2000-C91F-4440-B13E-5791E846E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1391553"/>
            <a:ext cx="3543300" cy="399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400"/>
              </a:lnSpc>
              <a:spcBef>
                <a:spcPts val="0"/>
              </a:spcBef>
              <a:buFontTx/>
              <a:buNone/>
              <a:defRPr lang="en-US" sz="2350" dirty="0">
                <a:solidFill>
                  <a:schemeClr val="bg1"/>
                </a:solidFill>
                <a:latin typeface="Raleway Medium" pitchFamily="2" charset="0"/>
              </a:defRPr>
            </a:lvl1pPr>
          </a:lstStyle>
          <a:p>
            <a:pPr lvl="0"/>
            <a:r>
              <a:rPr lang="en-US"/>
              <a:t>Get your feedback: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56406"/>
            <a:ext cx="4750543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buNone/>
              <a:defRPr lang="en-US" sz="615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Visit us…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705231"/>
            <a:ext cx="3543300" cy="268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80"/>
              </a:lnSpc>
              <a:spcBef>
                <a:spcPts val="0"/>
              </a:spcBef>
              <a:buFontTx/>
              <a:buNone/>
              <a:defRPr lang="en-US" sz="1200" spc="40" baseline="0" dirty="0">
                <a:solidFill>
                  <a:schemeClr val="bg1">
                    <a:lumMod val="65000"/>
                  </a:schemeClr>
                </a:solidFill>
                <a:latin typeface="Raleway SemiBold" pitchFamily="2" charset="0"/>
              </a:defRPr>
            </a:lvl1pPr>
          </a:lstStyle>
          <a:p>
            <a:r>
              <a:rPr lang="es-ES">
                <a:latin typeface="Raleway SemiBold"/>
              </a:rPr>
              <a:t>Copyright @daenet 2021</a:t>
            </a:r>
            <a:endParaRPr lang="en-US">
              <a:latin typeface="Raleway SemiBold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4B2444E-1CCA-4976-8806-20AF585A90FD}"/>
              </a:ext>
            </a:extLst>
          </p:cNvPr>
          <p:cNvSpPr txBox="1">
            <a:spLocks/>
          </p:cNvSpPr>
          <p:nvPr userDrawn="1"/>
        </p:nvSpPr>
        <p:spPr>
          <a:xfrm>
            <a:off x="841968" y="2348906"/>
            <a:ext cx="5848608" cy="297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https://daenet.de/de/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https://www.meetup.com/azure-meetup-frankfurt/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https://www.linkedin.com/company/daenet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https://fb.watch/7p-_oFJhxl/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https://www.instagram.com/daenetcommunity/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https://twitter.com/daenetv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91F3D0C-683A-49DF-B14B-020FCB23E49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937" y="4186161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BB179F0-610F-4A36-A7A4-2868DFF9CE0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938" y="3742439"/>
            <a:ext cx="288000" cy="28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61866DF-D1FC-4804-B5D8-FCCAE99342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37" y="5073607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C21CEBF-5481-425F-8A14-625D474FC6B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5938" y="4629883"/>
            <a:ext cx="288000" cy="28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C9E986A-37FD-4EAE-B088-C232F4B0165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5937" y="2854995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61B5ED-1D9E-4A0B-A39A-C584CA28540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5938" y="2411273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22330FB-9667-4B78-AC30-DDD0FF25BE3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5937" y="3298717"/>
            <a:ext cx="288000" cy="28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1CF4F-1842-4DCE-AB7C-EEC5B38B071D}"/>
              </a:ext>
            </a:extLst>
          </p:cNvPr>
          <p:cNvSpPr txBox="1"/>
          <p:nvPr userDrawn="1"/>
        </p:nvSpPr>
        <p:spPr>
          <a:xfrm>
            <a:off x="515939" y="1866256"/>
            <a:ext cx="301355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https://daenet.de/de/contact/</a:t>
            </a:r>
            <a:endParaRPr lang="en-US" sz="15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160872-41F2-4450-9E90-C0FAC427703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3903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71BDA24-95B7-4E27-A43C-5CF67EBC6994}"/>
              </a:ext>
            </a:extLst>
          </p:cNvPr>
          <p:cNvGrpSpPr/>
          <p:nvPr userDrawn="1"/>
        </p:nvGrpSpPr>
        <p:grpSpPr>
          <a:xfrm>
            <a:off x="2583050" y="1673635"/>
            <a:ext cx="3557123" cy="3932468"/>
            <a:chOff x="532993" y="1485564"/>
            <a:chExt cx="3511267" cy="388177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70CD402-40C7-4314-8261-8482CAF997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697331" y="2574351"/>
              <a:ext cx="1346929" cy="279298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8CB3686-D340-4B87-B78D-EEC82A0BE5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993" y="1485564"/>
              <a:ext cx="2567702" cy="3881774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342FFAA1-B5A7-4977-B29A-8D2DC0753B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272" y="3054593"/>
            <a:ext cx="2154822" cy="260643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271EE35-7331-449A-A434-C91D8FC936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678" y="3020462"/>
            <a:ext cx="1922739" cy="26405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E057D-000A-437A-8273-5D79A6663C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45511"/>
            <a:ext cx="7627937" cy="6514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80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D5DDBF0-2403-4354-8568-3390F5A1ED8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4042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54655375-DB22-456D-8FEB-28FC20BDAEF0}"/>
              </a:ext>
            </a:extLst>
          </p:cNvPr>
          <p:cNvSpPr/>
          <p:nvPr userDrawn="1"/>
        </p:nvSpPr>
        <p:spPr>
          <a:xfrm>
            <a:off x="0" y="0"/>
            <a:ext cx="6096000" cy="317500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1F298-67D0-4593-B49D-FC4A851902D1}"/>
              </a:ext>
            </a:extLst>
          </p:cNvPr>
          <p:cNvSpPr/>
          <p:nvPr userDrawn="1"/>
        </p:nvSpPr>
        <p:spPr>
          <a:xfrm>
            <a:off x="0" y="1198563"/>
            <a:ext cx="6096000" cy="593725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3">
            <a:extLst>
              <a:ext uri="{FF2B5EF4-FFF2-40B4-BE49-F238E27FC236}">
                <a16:creationId xmlns:a16="http://schemas.microsoft.com/office/drawing/2014/main" id="{D9A278C3-3F99-457B-9B73-FD5D0A9FC6DD}"/>
              </a:ext>
            </a:extLst>
          </p:cNvPr>
          <p:cNvSpPr/>
          <p:nvPr userDrawn="1"/>
        </p:nvSpPr>
        <p:spPr>
          <a:xfrm>
            <a:off x="482600" y="1830252"/>
            <a:ext cx="6388752" cy="1148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4560"/>
              </a:lnSpc>
            </a:pP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H2: </a:t>
            </a:r>
            <a:r>
              <a:rPr lang="de-DE" sz="3800" b="1" spc="-10" baseline="0" err="1">
                <a:solidFill>
                  <a:srgbClr val="353535"/>
                </a:solidFill>
                <a:latin typeface="Raleway SemiBold" pitchFamily="2" charset="0"/>
              </a:rPr>
              <a:t>Raleway</a:t>
            </a: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1" spc="-10" baseline="0" err="1">
                <a:solidFill>
                  <a:srgbClr val="353535"/>
                </a:solidFill>
                <a:latin typeface="Raleway SemiBold" pitchFamily="2" charset="0"/>
              </a:rPr>
              <a:t>SemiBold</a:t>
            </a: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1" spc="-10" baseline="0">
                <a:solidFill>
                  <a:srgbClr val="B3AEA3"/>
                </a:solidFill>
                <a:latin typeface="Raleway" panose="020B0003030101060003" pitchFamily="34" charset="0"/>
              </a:rPr>
              <a:t>38/47</a:t>
            </a:r>
            <a:endParaRPr lang="de-DE" sz="3800" b="0" spc="-10" baseline="0">
              <a:solidFill>
                <a:srgbClr val="B3AEA3"/>
              </a:solidFill>
              <a:latin typeface="Raleway SemiBold" pitchFamily="2" charset="77"/>
            </a:endParaRPr>
          </a:p>
        </p:txBody>
      </p:sp>
      <p:sp>
        <p:nvSpPr>
          <p:cNvPr id="55" name="Rechteck 3">
            <a:extLst>
              <a:ext uri="{FF2B5EF4-FFF2-40B4-BE49-F238E27FC236}">
                <a16:creationId xmlns:a16="http://schemas.microsoft.com/office/drawing/2014/main" id="{580F09D0-731B-4176-A609-9B43942A0257}"/>
              </a:ext>
            </a:extLst>
          </p:cNvPr>
          <p:cNvSpPr/>
          <p:nvPr userDrawn="1"/>
        </p:nvSpPr>
        <p:spPr>
          <a:xfrm>
            <a:off x="515938" y="4172148"/>
            <a:ext cx="44839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H3 </a:t>
            </a:r>
            <a:r>
              <a:rPr lang="de-DE" sz="2350" err="1">
                <a:latin typeface="Raleway ExtraBold" panose="020B0903030101060003" pitchFamily="34" charset="0"/>
              </a:rPr>
              <a:t>Raleway</a:t>
            </a: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 </a:t>
            </a:r>
            <a:r>
              <a:rPr lang="de-DE" sz="2350" b="1" spc="-10" baseline="0" err="1">
                <a:solidFill>
                  <a:srgbClr val="353535"/>
                </a:solidFill>
                <a:latin typeface="Raleway ExtraBold" panose="020B0903030101060003" pitchFamily="34" charset="0"/>
              </a:rPr>
              <a:t>Bold</a:t>
            </a: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 </a:t>
            </a:r>
            <a:r>
              <a:rPr lang="de-DE" sz="2350" b="1" spc="-10" baseline="0">
                <a:solidFill>
                  <a:srgbClr val="B3AEA3"/>
                </a:solidFill>
                <a:latin typeface="Raleway ExtraBold" panose="020B0903030101060003" pitchFamily="34" charset="0"/>
              </a:rPr>
              <a:t>23.5/23.5</a:t>
            </a:r>
            <a:endParaRPr lang="de-DE" sz="2350" b="0" spc="-10" baseline="0">
              <a:solidFill>
                <a:srgbClr val="B3AEA3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922DA242-133C-430A-8A47-EFF554C39F7F}"/>
              </a:ext>
            </a:extLst>
          </p:cNvPr>
          <p:cNvSpPr/>
          <p:nvPr userDrawn="1"/>
        </p:nvSpPr>
        <p:spPr>
          <a:xfrm>
            <a:off x="515938" y="2678770"/>
            <a:ext cx="5207529" cy="12058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15/23.5 -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stumptown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ex. Duis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Carles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pickled, cornhole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Thundercats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McSweeney's minim PBR vegan Tumblr irony.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BD30A886-CE63-4B08-8166-21DC0814DB1D}"/>
              </a:ext>
            </a:extLst>
          </p:cNvPr>
          <p:cNvSpPr/>
          <p:nvPr userDrawn="1"/>
        </p:nvSpPr>
        <p:spPr>
          <a:xfrm>
            <a:off x="460606" y="252150"/>
            <a:ext cx="11435713" cy="9464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7050"/>
              </a:lnSpc>
            </a:pP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H1: </a:t>
            </a:r>
            <a:r>
              <a:rPr lang="de-DE" sz="6150" b="1" spc="-10" baseline="0" err="1">
                <a:solidFill>
                  <a:srgbClr val="353535"/>
                </a:solidFill>
                <a:latin typeface="Raleway" panose="020B0003030101060003" pitchFamily="34" charset="0"/>
              </a:rPr>
              <a:t>Raleway</a:t>
            </a: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 </a:t>
            </a:r>
            <a:r>
              <a:rPr lang="de-DE" sz="6150" b="1" spc="-10" baseline="0" err="1">
                <a:solidFill>
                  <a:srgbClr val="353535"/>
                </a:solidFill>
                <a:latin typeface="Raleway" panose="020B0003030101060003" pitchFamily="34" charset="0"/>
              </a:rPr>
              <a:t>Bold</a:t>
            </a: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 </a:t>
            </a:r>
            <a:r>
              <a:rPr lang="de-DE" sz="6150" b="1" spc="-10" baseline="0">
                <a:solidFill>
                  <a:srgbClr val="B3AEA3"/>
                </a:solidFill>
                <a:latin typeface="Raleway" panose="020B0003030101060003" pitchFamily="34" charset="0"/>
              </a:rPr>
              <a:t>61.5/70.5</a:t>
            </a:r>
            <a:endParaRPr lang="de-DE" sz="6150" b="0" spc="-10" baseline="0">
              <a:solidFill>
                <a:srgbClr val="B3AEA3"/>
              </a:solidFill>
              <a:latin typeface="Raleway SemiBold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BC3D09-B54D-46B4-8D9B-7535A451677C}"/>
              </a:ext>
            </a:extLst>
          </p:cNvPr>
          <p:cNvSpPr/>
          <p:nvPr userDrawn="1"/>
        </p:nvSpPr>
        <p:spPr>
          <a:xfrm>
            <a:off x="0" y="2389188"/>
            <a:ext cx="6096000" cy="319087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20544E-1A32-4AE6-A2F5-EF8F89E2B659}"/>
              </a:ext>
            </a:extLst>
          </p:cNvPr>
          <p:cNvSpPr/>
          <p:nvPr userDrawn="1"/>
        </p:nvSpPr>
        <p:spPr>
          <a:xfrm>
            <a:off x="0" y="3884614"/>
            <a:ext cx="6096000" cy="296862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hteck 3">
            <a:extLst>
              <a:ext uri="{FF2B5EF4-FFF2-40B4-BE49-F238E27FC236}">
                <a16:creationId xmlns:a16="http://schemas.microsoft.com/office/drawing/2014/main" id="{3C41803D-4AAD-4409-91F0-270FE431DDF5}"/>
              </a:ext>
            </a:extLst>
          </p:cNvPr>
          <p:cNvSpPr/>
          <p:nvPr userDrawn="1"/>
        </p:nvSpPr>
        <p:spPr>
          <a:xfrm>
            <a:off x="515938" y="5367338"/>
            <a:ext cx="4483928" cy="2804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1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H4 </a:t>
            </a:r>
            <a:r>
              <a:rPr lang="de-DE"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</a:t>
            </a:r>
            <a:r>
              <a:rPr lang="de-DE" sz="1500" b="1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Bold</a:t>
            </a:r>
            <a:r>
              <a:rPr lang="de-DE" sz="1500" b="1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1" spc="-10" baseline="0">
                <a:solidFill>
                  <a:srgbClr val="B3AEA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15/15</a:t>
            </a:r>
          </a:p>
        </p:txBody>
      </p:sp>
      <p:sp>
        <p:nvSpPr>
          <p:cNvPr id="61" name="Rechteck 3">
            <a:extLst>
              <a:ext uri="{FF2B5EF4-FFF2-40B4-BE49-F238E27FC236}">
                <a16:creationId xmlns:a16="http://schemas.microsoft.com/office/drawing/2014/main" id="{D34C06E1-D1DF-4EAE-9F53-B8A43490D176}"/>
              </a:ext>
            </a:extLst>
          </p:cNvPr>
          <p:cNvSpPr/>
          <p:nvPr userDrawn="1"/>
        </p:nvSpPr>
        <p:spPr>
          <a:xfrm>
            <a:off x="515938" y="4479925"/>
            <a:ext cx="5027599" cy="588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Regular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0" spc="-1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15/23.5 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1ACF4B7-242D-429A-B173-7C5AC60D3C2C}"/>
              </a:ext>
            </a:extLst>
          </p:cNvPr>
          <p:cNvSpPr/>
          <p:nvPr userDrawn="1"/>
        </p:nvSpPr>
        <p:spPr>
          <a:xfrm>
            <a:off x="0" y="5070476"/>
            <a:ext cx="6096000" cy="296862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3B1839B0-FA05-49F0-B52A-928A3218F262}"/>
              </a:ext>
            </a:extLst>
          </p:cNvPr>
          <p:cNvSpPr/>
          <p:nvPr userDrawn="1"/>
        </p:nvSpPr>
        <p:spPr>
          <a:xfrm>
            <a:off x="515938" y="5679644"/>
            <a:ext cx="5027599" cy="588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Regular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0" spc="-1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15/23.5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2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16057F-DB50-43B1-9272-6B7F114ED56D}"/>
              </a:ext>
            </a:extLst>
          </p:cNvPr>
          <p:cNvGrpSpPr/>
          <p:nvPr userDrawn="1"/>
        </p:nvGrpSpPr>
        <p:grpSpPr>
          <a:xfrm>
            <a:off x="6096000" y="1773238"/>
            <a:ext cx="4441116" cy="3954692"/>
            <a:chOff x="515937" y="1773235"/>
            <a:chExt cx="4423810" cy="39392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C496A3-5C43-41D0-A545-06F376E40177}"/>
                </a:ext>
              </a:extLst>
            </p:cNvPr>
            <p:cNvSpPr/>
            <p:nvPr userDrawn="1"/>
          </p:nvSpPr>
          <p:spPr>
            <a:xfrm>
              <a:off x="515938" y="1773238"/>
              <a:ext cx="955053" cy="955053"/>
            </a:xfrm>
            <a:prstGeom prst="rect">
              <a:avLst/>
            </a:prstGeom>
            <a:solidFill>
              <a:srgbClr val="050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3C6A4D-1690-45F5-854D-8A09701364A4}"/>
                </a:ext>
              </a:extLst>
            </p:cNvPr>
            <p:cNvSpPr/>
            <p:nvPr userDrawn="1"/>
          </p:nvSpPr>
          <p:spPr>
            <a:xfrm>
              <a:off x="1672190" y="4742485"/>
              <a:ext cx="955053" cy="955053"/>
            </a:xfrm>
            <a:prstGeom prst="rect">
              <a:avLst/>
            </a:prstGeom>
            <a:solidFill>
              <a:srgbClr val="F7C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8F47FD-CEBF-4D89-8CF4-AC26B41B0C13}"/>
                </a:ext>
              </a:extLst>
            </p:cNvPr>
            <p:cNvSpPr/>
            <p:nvPr userDrawn="1"/>
          </p:nvSpPr>
          <p:spPr>
            <a:xfrm>
              <a:off x="1672190" y="3239812"/>
              <a:ext cx="955053" cy="955053"/>
            </a:xfrm>
            <a:prstGeom prst="rect">
              <a:avLst/>
            </a:prstGeom>
            <a:solidFill>
              <a:srgbClr val="FFF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0CE9DE-C5E1-4F0F-ADF3-6A49BF4AE1C8}"/>
                </a:ext>
              </a:extLst>
            </p:cNvPr>
            <p:cNvSpPr/>
            <p:nvPr userDrawn="1"/>
          </p:nvSpPr>
          <p:spPr>
            <a:xfrm>
              <a:off x="2828442" y="3239811"/>
              <a:ext cx="955053" cy="955053"/>
            </a:xfrm>
            <a:prstGeom prst="rect">
              <a:avLst/>
            </a:prstGeom>
            <a:solidFill>
              <a:srgbClr val="EFF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C33EA0-BB4C-4AF5-A4BA-E02E4A779316}"/>
                </a:ext>
              </a:extLst>
            </p:cNvPr>
            <p:cNvSpPr/>
            <p:nvPr userDrawn="1"/>
          </p:nvSpPr>
          <p:spPr>
            <a:xfrm>
              <a:off x="3984694" y="3239811"/>
              <a:ext cx="955053" cy="955053"/>
            </a:xfrm>
            <a:prstGeom prst="rect">
              <a:avLst/>
            </a:prstGeom>
            <a:solidFill>
              <a:srgbClr val="D8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4C3862-F31C-4DB9-BEAF-4BE9F7EEAEC6}"/>
                </a:ext>
              </a:extLst>
            </p:cNvPr>
            <p:cNvSpPr/>
            <p:nvPr userDrawn="1"/>
          </p:nvSpPr>
          <p:spPr>
            <a:xfrm>
              <a:off x="2828442" y="1773237"/>
              <a:ext cx="955053" cy="955053"/>
            </a:xfrm>
            <a:prstGeom prst="rect">
              <a:avLst/>
            </a:prstGeom>
            <a:solidFill>
              <a:srgbClr val="080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1C2559-BDC9-4E2A-9AD9-9E93C937264E}"/>
                </a:ext>
              </a:extLst>
            </p:cNvPr>
            <p:cNvSpPr/>
            <p:nvPr userDrawn="1"/>
          </p:nvSpPr>
          <p:spPr>
            <a:xfrm>
              <a:off x="3982444" y="1773235"/>
              <a:ext cx="955053" cy="955053"/>
            </a:xfrm>
            <a:prstGeom prst="rect">
              <a:avLst/>
            </a:prstGeom>
            <a:solidFill>
              <a:srgbClr val="158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9F65-C855-402D-80B6-969F96D92F11}"/>
                </a:ext>
              </a:extLst>
            </p:cNvPr>
            <p:cNvSpPr/>
            <p:nvPr userDrawn="1"/>
          </p:nvSpPr>
          <p:spPr>
            <a:xfrm>
              <a:off x="1672190" y="1773238"/>
              <a:ext cx="955053" cy="955053"/>
            </a:xfrm>
            <a:prstGeom prst="rect">
              <a:avLst/>
            </a:prstGeom>
            <a:solidFill>
              <a:srgbClr val="2B3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F2A758-1C31-4A90-BA7C-144378AC14AB}"/>
                </a:ext>
              </a:extLst>
            </p:cNvPr>
            <p:cNvSpPr/>
            <p:nvPr userDrawn="1"/>
          </p:nvSpPr>
          <p:spPr>
            <a:xfrm>
              <a:off x="515938" y="3239812"/>
              <a:ext cx="955053" cy="955053"/>
            </a:xfrm>
            <a:prstGeom prst="rect">
              <a:avLst/>
            </a:prstGeom>
            <a:solidFill>
              <a:srgbClr val="FFE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F3C40F-96F6-4B2B-91A7-B71196D72E48}"/>
                </a:ext>
              </a:extLst>
            </p:cNvPr>
            <p:cNvSpPr/>
            <p:nvPr userDrawn="1"/>
          </p:nvSpPr>
          <p:spPr>
            <a:xfrm>
              <a:off x="2828442" y="4742485"/>
              <a:ext cx="955053" cy="955053"/>
            </a:xfrm>
            <a:prstGeom prst="rect">
              <a:avLst/>
            </a:prstGeom>
            <a:solidFill>
              <a:srgbClr val="FFE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BE5E0-C298-44DA-B51D-B5111D87E149}"/>
                </a:ext>
              </a:extLst>
            </p:cNvPr>
            <p:cNvSpPr/>
            <p:nvPr userDrawn="1"/>
          </p:nvSpPr>
          <p:spPr>
            <a:xfrm>
              <a:off x="515937" y="4757464"/>
              <a:ext cx="955053" cy="955053"/>
            </a:xfrm>
            <a:prstGeom prst="rect">
              <a:avLst/>
            </a:prstGeom>
            <a:solidFill>
              <a:srgbClr val="F287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EF68B-60C2-47D1-83F0-CE1693AB7B98}"/>
              </a:ext>
            </a:extLst>
          </p:cNvPr>
          <p:cNvSpPr/>
          <p:nvPr userDrawn="1"/>
        </p:nvSpPr>
        <p:spPr>
          <a:xfrm>
            <a:off x="1676714" y="1773238"/>
            <a:ext cx="958789" cy="95878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8E9477-9CBE-461F-9EBA-1987C4213836}"/>
              </a:ext>
            </a:extLst>
          </p:cNvPr>
          <p:cNvSpPr/>
          <p:nvPr userDrawn="1"/>
        </p:nvSpPr>
        <p:spPr>
          <a:xfrm>
            <a:off x="3994526" y="3247937"/>
            <a:ext cx="958789" cy="958789"/>
          </a:xfrm>
          <a:prstGeom prst="rect">
            <a:avLst/>
          </a:prstGeom>
          <a:solidFill>
            <a:srgbClr val="D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17C24-CF7F-4F8A-BA60-6A2DC84D7E18}"/>
              </a:ext>
            </a:extLst>
          </p:cNvPr>
          <p:cNvSpPr/>
          <p:nvPr userDrawn="1"/>
        </p:nvSpPr>
        <p:spPr>
          <a:xfrm>
            <a:off x="2837489" y="3245551"/>
            <a:ext cx="958789" cy="958789"/>
          </a:xfrm>
          <a:prstGeom prst="rect">
            <a:avLst/>
          </a:prstGeom>
          <a:solidFill>
            <a:srgbClr val="B3A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48D53-D71B-4438-AE35-C86772FF098B}"/>
              </a:ext>
            </a:extLst>
          </p:cNvPr>
          <p:cNvSpPr/>
          <p:nvPr userDrawn="1"/>
        </p:nvSpPr>
        <p:spPr>
          <a:xfrm>
            <a:off x="1676713" y="3245552"/>
            <a:ext cx="958789" cy="958789"/>
          </a:xfrm>
          <a:prstGeom prst="rect">
            <a:avLst/>
          </a:prstGeom>
          <a:solidFill>
            <a:srgbClr val="A09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3D988A-E516-4803-A16C-92CCAB187C6C}"/>
              </a:ext>
            </a:extLst>
          </p:cNvPr>
          <p:cNvSpPr/>
          <p:nvPr userDrawn="1"/>
        </p:nvSpPr>
        <p:spPr>
          <a:xfrm>
            <a:off x="515939" y="1773239"/>
            <a:ext cx="958789" cy="95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FBC5FF-2606-479F-B47E-7A0F5293713B}"/>
              </a:ext>
            </a:extLst>
          </p:cNvPr>
          <p:cNvSpPr/>
          <p:nvPr userDrawn="1"/>
        </p:nvSpPr>
        <p:spPr>
          <a:xfrm>
            <a:off x="515938" y="3260591"/>
            <a:ext cx="958789" cy="958789"/>
          </a:xfrm>
          <a:prstGeom prst="rect">
            <a:avLst/>
          </a:prstGeom>
          <a:solidFill>
            <a:srgbClr val="63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C3EA15-CE70-4781-B936-3692DA457DE7}"/>
              </a:ext>
            </a:extLst>
          </p:cNvPr>
          <p:cNvSpPr txBox="1"/>
          <p:nvPr userDrawn="1"/>
        </p:nvSpPr>
        <p:spPr>
          <a:xfrm>
            <a:off x="1676713" y="272616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#404040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5F418-B305-426D-BF7B-55EDDDF0A0E9}"/>
              </a:ext>
            </a:extLst>
          </p:cNvPr>
          <p:cNvSpPr txBox="1"/>
          <p:nvPr userDrawn="1"/>
        </p:nvSpPr>
        <p:spPr>
          <a:xfrm>
            <a:off x="497270" y="272616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#FFFFFFF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598F74-4AE7-4480-A474-EDC00CD2C522}"/>
              </a:ext>
            </a:extLst>
          </p:cNvPr>
          <p:cNvSpPr txBox="1"/>
          <p:nvPr userDrawn="1"/>
        </p:nvSpPr>
        <p:spPr>
          <a:xfrm>
            <a:off x="1676713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#a09995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F87481-49B6-4430-86D8-8B43AB0792B5}"/>
              </a:ext>
            </a:extLst>
          </p:cNvPr>
          <p:cNvSpPr txBox="1"/>
          <p:nvPr userDrawn="1"/>
        </p:nvSpPr>
        <p:spPr>
          <a:xfrm>
            <a:off x="497270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#636a73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21412-9B4F-4426-999E-6C9B0E65EB19}"/>
              </a:ext>
            </a:extLst>
          </p:cNvPr>
          <p:cNvSpPr txBox="1"/>
          <p:nvPr userDrawn="1"/>
        </p:nvSpPr>
        <p:spPr>
          <a:xfrm>
            <a:off x="3973656" y="4197161"/>
            <a:ext cx="97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#d6d0c8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2689C-B9E0-4F04-A5DF-4A320BD569BD}"/>
              </a:ext>
            </a:extLst>
          </p:cNvPr>
          <p:cNvSpPr txBox="1"/>
          <p:nvPr userDrawn="1"/>
        </p:nvSpPr>
        <p:spPr>
          <a:xfrm>
            <a:off x="2829652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#b3aea3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771FE5-9551-40C0-9AA0-9F7ACEDF8212}"/>
              </a:ext>
            </a:extLst>
          </p:cNvPr>
          <p:cNvSpPr txBox="1"/>
          <p:nvPr userDrawn="1"/>
        </p:nvSpPr>
        <p:spPr>
          <a:xfrm>
            <a:off x="7273547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#FFF8D0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5D5445-C116-497D-985F-1A59F8F7118C}"/>
              </a:ext>
            </a:extLst>
          </p:cNvPr>
          <p:cNvSpPr txBox="1"/>
          <p:nvPr userDrawn="1"/>
        </p:nvSpPr>
        <p:spPr>
          <a:xfrm>
            <a:off x="6094104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#FFEDEC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4D535-2D78-46C2-8462-81F039CCA19F}"/>
              </a:ext>
            </a:extLst>
          </p:cNvPr>
          <p:cNvSpPr txBox="1"/>
          <p:nvPr userDrawn="1"/>
        </p:nvSpPr>
        <p:spPr>
          <a:xfrm>
            <a:off x="9570592" y="4197161"/>
            <a:ext cx="96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#D8F9FA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01DB6D-1F6D-424F-ADAC-9EE52A94C5A3}"/>
              </a:ext>
            </a:extLst>
          </p:cNvPr>
          <p:cNvSpPr txBox="1"/>
          <p:nvPr userDrawn="1"/>
        </p:nvSpPr>
        <p:spPr>
          <a:xfrm>
            <a:off x="8422069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#EFF7FD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789DC9-8909-4C30-A0E6-0E46816E8E76}"/>
              </a:ext>
            </a:extLst>
          </p:cNvPr>
          <p:cNvSpPr txBox="1"/>
          <p:nvPr userDrawn="1"/>
        </p:nvSpPr>
        <p:spPr>
          <a:xfrm>
            <a:off x="7254981" y="5729995"/>
            <a:ext cx="941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#f7ce60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049B7C-C6DC-468B-A151-CEAE8268C38C}"/>
              </a:ext>
            </a:extLst>
          </p:cNvPr>
          <p:cNvSpPr txBox="1"/>
          <p:nvPr userDrawn="1"/>
        </p:nvSpPr>
        <p:spPr>
          <a:xfrm>
            <a:off x="6094104" y="572999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#F2873E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11E7BE-41ED-4251-87F0-A892E69CE580}"/>
              </a:ext>
            </a:extLst>
          </p:cNvPr>
          <p:cNvSpPr txBox="1"/>
          <p:nvPr userDrawn="1"/>
        </p:nvSpPr>
        <p:spPr>
          <a:xfrm>
            <a:off x="7273548" y="2721753"/>
            <a:ext cx="92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#1e4c9e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E6DE8-52C5-4F2A-BB20-BC3F2208C877}"/>
              </a:ext>
            </a:extLst>
          </p:cNvPr>
          <p:cNvSpPr txBox="1"/>
          <p:nvPr userDrawn="1"/>
        </p:nvSpPr>
        <p:spPr>
          <a:xfrm>
            <a:off x="6094104" y="272175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#05004f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9BFB11-BE5F-4921-AEE8-52C69633F187}"/>
              </a:ext>
            </a:extLst>
          </p:cNvPr>
          <p:cNvSpPr txBox="1"/>
          <p:nvPr userDrawn="1"/>
        </p:nvSpPr>
        <p:spPr>
          <a:xfrm>
            <a:off x="8422069" y="272175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#09009e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E45B9E-B0C7-4273-BFEA-394E2EABF2D0}"/>
              </a:ext>
            </a:extLst>
          </p:cNvPr>
          <p:cNvSpPr txBox="1"/>
          <p:nvPr userDrawn="1"/>
        </p:nvSpPr>
        <p:spPr>
          <a:xfrm>
            <a:off x="9552705" y="2721752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#1583d8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3EAC83-C981-4B60-A774-606A3882386C}"/>
              </a:ext>
            </a:extLst>
          </p:cNvPr>
          <p:cNvSpPr txBox="1"/>
          <p:nvPr userDrawn="1"/>
        </p:nvSpPr>
        <p:spPr>
          <a:xfrm>
            <a:off x="8417652" y="571674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#ffec89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CEDA16-1F9E-4A75-AC9A-F47609163FC7}"/>
              </a:ext>
            </a:extLst>
          </p:cNvPr>
          <p:cNvSpPr/>
          <p:nvPr userDrawn="1"/>
        </p:nvSpPr>
        <p:spPr>
          <a:xfrm>
            <a:off x="2843744" y="1773238"/>
            <a:ext cx="958789" cy="95878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5E2DA3-F9E9-4A87-B26D-70CF36604F4D}"/>
              </a:ext>
            </a:extLst>
          </p:cNvPr>
          <p:cNvSpPr txBox="1"/>
          <p:nvPr userDrawn="1"/>
        </p:nvSpPr>
        <p:spPr>
          <a:xfrm>
            <a:off x="2843744" y="2736444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#161616</a:t>
            </a:r>
          </a:p>
        </p:txBody>
      </p:sp>
      <p:sp>
        <p:nvSpPr>
          <p:cNvPr id="47" name="Rechteck 3">
            <a:extLst>
              <a:ext uri="{FF2B5EF4-FFF2-40B4-BE49-F238E27FC236}">
                <a16:creationId xmlns:a16="http://schemas.microsoft.com/office/drawing/2014/main" id="{81DD0C76-618F-40D8-8687-72736189A3BC}"/>
              </a:ext>
            </a:extLst>
          </p:cNvPr>
          <p:cNvSpPr/>
          <p:nvPr userDrawn="1"/>
        </p:nvSpPr>
        <p:spPr>
          <a:xfrm>
            <a:off x="515938" y="284150"/>
            <a:ext cx="11435713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700" b="1" spc="-10" baseline="0" err="1">
                <a:solidFill>
                  <a:srgbClr val="353535"/>
                </a:solidFill>
                <a:latin typeface="Raleway SemiBold" pitchFamily="2" charset="77"/>
              </a:rPr>
              <a:t>Our</a:t>
            </a:r>
            <a:r>
              <a:rPr lang="de-DE" sz="3700" b="1" spc="-10" baseline="0">
                <a:solidFill>
                  <a:srgbClr val="353535"/>
                </a:solidFill>
                <a:latin typeface="Raleway SemiBold" pitchFamily="2" charset="77"/>
              </a:rPr>
              <a:t> </a:t>
            </a:r>
            <a:r>
              <a:rPr lang="de-DE" sz="3700" b="1" spc="-10" baseline="0" err="1">
                <a:solidFill>
                  <a:srgbClr val="353535"/>
                </a:solidFill>
                <a:latin typeface="Raleway SemiBold" pitchFamily="2" charset="77"/>
              </a:rPr>
              <a:t>colors</a:t>
            </a:r>
            <a:endParaRPr lang="de-DE" sz="3700" b="1" spc="-10" baseline="0">
              <a:latin typeface="Raleway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089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s Layout - Reference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443F6E2-EEBC-493B-946D-76442DF57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5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Columns Layout - Reference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7734FEB-EF39-4BB8-8873-48EAEF6E8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18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s Layout - Reference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2129D2-9919-4708-9EE6-A0DA6DDF1C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0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s Layout - Referen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AB3B1F-C1B2-4C54-BCEB-62545781A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4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emplate three column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A84BCD-204F-48A3-B478-93F3677374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33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d template three column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DEAFF41-D601-4725-8198-574A844F26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painting a wall&#10;&#10;Description automatically generated with medium confidence">
            <a:extLst>
              <a:ext uri="{FF2B5EF4-FFF2-40B4-BE49-F238E27FC236}">
                <a16:creationId xmlns:a16="http://schemas.microsoft.com/office/drawing/2014/main" id="{5196FA27-8974-4331-B6C5-C07FD29D5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509118"/>
            <a:ext cx="7439025" cy="5748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i="0" kern="1200" spc="0" baseline="0" dirty="0" smtClean="0">
                <a:solidFill>
                  <a:schemeClr val="bg1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5565" y="15097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1 – Section 1</a:t>
            </a:r>
            <a:endParaRPr lang="en-E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901F43A-73DB-47F6-B7E7-B2277C9445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2985" y="439745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4 – Section 4</a:t>
            </a:r>
            <a:endParaRPr lang="en-E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F304C12-583B-4343-8D18-AE5AF5C62C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3487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3 – Section 3</a:t>
            </a:r>
            <a:endParaRPr lang="en-E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BC69AD7-D503-4D17-92C9-A2B093AC83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985" y="247229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– Section 2</a:t>
            </a:r>
            <a:endParaRPr lang="en-E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2EBADA88-EB5D-4ED8-9911-B1727D88F6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5085" y="5360035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5 – Section 5</a:t>
            </a:r>
            <a:endParaRPr lang="en-E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1509809-D541-4E47-92DE-91A2C78837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407424" y="1185892"/>
            <a:ext cx="1042656" cy="47878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2E6221-5BF3-4CCE-8285-68290ABD85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6032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id template three column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62072A-3BBE-46E6-845C-AE26F2697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id template three column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i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7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id template three column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7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id template three column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DB6EE-4DD4-6B48-B33F-B16B0952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9017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de-DE" sz="3800" b="1" kern="1200" spc="-10" baseline="0" dirty="0">
                <a:solidFill>
                  <a:srgbClr val="353535"/>
                </a:solidFill>
                <a:latin typeface="Raleway" pitchFamily="2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0CCE2-5AF6-EB4E-86E1-EE1B989D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0242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DB7155-4844-4EF5-A29A-8949F41339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9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F249DE-D8A0-445E-B89E-08BE1E382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8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25A0EA-296E-43C7-A421-0297B5249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0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F794025-715C-4B21-AD1D-EB1D52C39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71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5CC88D3-1ECE-42D6-8387-A4F22E8F24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34023"/>
            <a:ext cx="7439025" cy="5748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7525" y="15097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1 – Section 1</a:t>
            </a:r>
            <a:endParaRPr lang="en-E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901F43A-73DB-47F6-B7E7-B2277C9445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2025" y="439745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4 – Section 4</a:t>
            </a:r>
            <a:endParaRPr lang="en-E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F304C12-583B-4343-8D18-AE5AF5C62C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5865" y="343487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3 – Section 3</a:t>
            </a:r>
            <a:endParaRPr lang="en-E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BC69AD7-D503-4D17-92C9-A2B093AC83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31385" y="247229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– Section 2</a:t>
            </a:r>
            <a:endParaRPr lang="en-E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2EBADA88-EB5D-4ED8-9911-B1727D88F6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7525" y="5360035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5 – Section 5</a:t>
            </a:r>
            <a:endParaRPr lang="en-E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1509809-D541-4E47-92DE-91A2C7883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673" y="1188403"/>
            <a:ext cx="1042109" cy="47853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F434AA7-A90F-4CA0-AC6E-D939F4F9AFFC}"/>
              </a:ext>
            </a:extLst>
          </p:cNvPr>
          <p:cNvGrpSpPr/>
          <p:nvPr userDrawn="1"/>
        </p:nvGrpSpPr>
        <p:grpSpPr>
          <a:xfrm>
            <a:off x="482325" y="1840372"/>
            <a:ext cx="3164062" cy="3497932"/>
            <a:chOff x="532993" y="1485564"/>
            <a:chExt cx="3511267" cy="3881774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69A98B6-D142-48BC-A3C7-5250D22AB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697331" y="2574351"/>
              <a:ext cx="1346929" cy="2792987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839A0F6-D2F0-4AA9-B94A-1ECAC87356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2993" y="1485564"/>
              <a:ext cx="2567702" cy="3881774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B7E385E-974D-4B21-AAD6-FF1579806A1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1164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4B110D-87B9-4578-93C7-B9BD9B134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57933" y="1503363"/>
            <a:ext cx="2092961" cy="2092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7245E-6E13-4C2A-B234-385AF64926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4296" y="1521119"/>
            <a:ext cx="2083408" cy="2083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20F7-F0E1-4109-8E42-1C4E86E519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44601" y="1510349"/>
            <a:ext cx="2085975" cy="2085975"/>
          </a:xfrm>
          <a:prstGeom prst="rect">
            <a:avLst/>
          </a:prstGeom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A28E93F-C149-4EC3-9B90-270EAAA6E9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7500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6D21628-4587-4E09-B4B3-1146572CD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18147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67CF0EE-5C54-4A95-8178-16CF26B561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9" y="374634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24902403-EC7F-4271-8065-562D587F7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7524" y="418655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2AF655C4-EB86-4CEB-8BD0-CD2925779E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7525" y="375142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0D0CBFB-FE3F-4CC8-AE0A-CA1D3B220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5" y="418655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A184678-2A32-4B75-8A78-0EEB1A8998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126" y="375142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F255E5-4892-4AEE-96BE-78EE1E2D86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82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ud Core Competence">
    <p:bg>
      <p:bgPr>
        <a:solidFill>
          <a:srgbClr val="346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65710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4152582" cy="1571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0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3278840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buFont typeface="Wingdings" panose="05000000000000000000" pitchFamily="2" charset="2"/>
              <a:buChar char="§"/>
              <a:defRPr lang="en-US" sz="1500" dirty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6" name="Picture 5" descr="A picture containing person, automaton&#10;&#10;Description automatically generated">
            <a:extLst>
              <a:ext uri="{FF2B5EF4-FFF2-40B4-BE49-F238E27FC236}">
                <a16:creationId xmlns:a16="http://schemas.microsoft.com/office/drawing/2014/main" id="{38709286-5E93-4691-8AE0-292E7C7F4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25" y="-792137"/>
            <a:ext cx="7864475" cy="76501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19F37CB-F32E-4496-B3EA-22AE301307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ud Core Competence">
    <p:bg>
      <p:bgPr>
        <a:solidFill>
          <a:srgbClr val="FF5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65710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4152582" cy="1571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0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3278840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buFont typeface="Wingdings" panose="05000000000000000000" pitchFamily="2" charset="2"/>
              <a:buChar char="§"/>
              <a:defRPr lang="en-US" sz="1500" dirty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7" name="Picture 6" descr="A person wearing a hard hat working on a machine&#10;&#10;Description automatically generated with low confidence">
            <a:extLst>
              <a:ext uri="{FF2B5EF4-FFF2-40B4-BE49-F238E27FC236}">
                <a16:creationId xmlns:a16="http://schemas.microsoft.com/office/drawing/2014/main" id="{9AE7F99A-4263-4F5D-8D94-54C17808C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58" y="-726707"/>
            <a:ext cx="8742246" cy="758470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748B2E-63FC-4D1C-848F-DF9BD3908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6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and references">
    <p:bg>
      <p:bgPr>
        <a:solidFill>
          <a:srgbClr val="D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42513-A945-40DA-9DDA-8171C8A41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9361" y="123294"/>
            <a:ext cx="7734700" cy="6885699"/>
          </a:xfrm>
          <a:prstGeom prst="rect">
            <a:avLst/>
          </a:prstGeom>
        </p:spPr>
      </p:pic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7500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503363"/>
            <a:ext cx="5508625" cy="44704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500" dirty="0">
                <a:solidFill>
                  <a:srgbClr val="161616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References list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0F5441-08B2-4068-B462-9BB7D13942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92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- German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439165-61DD-4CAC-86BF-D84C17CFFB42}"/>
              </a:ext>
            </a:extLst>
          </p:cNvPr>
          <p:cNvSpPr/>
          <p:nvPr userDrawn="1"/>
        </p:nvSpPr>
        <p:spPr>
          <a:xfrm>
            <a:off x="0" y="1792288"/>
            <a:ext cx="12192000" cy="5065712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57107"/>
            <a:ext cx="7439025" cy="5415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ts val="456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err="1"/>
              <a:t>Referenzen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58423"/>
            <a:ext cx="11160124" cy="53077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350" b="0" i="0" u="none" strike="noStrike" smtClean="0">
                <a:solidFill>
                  <a:schemeClr val="bg1"/>
                </a:solidFill>
                <a:effectLst/>
                <a:latin typeface="Raleway" pitchFamily="2" charset="0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haben</a:t>
            </a:r>
            <a:r>
              <a:rPr lang="en-US"/>
              <a:t> </a:t>
            </a:r>
            <a:r>
              <a:rPr lang="en-US" err="1"/>
              <a:t>bereits</a:t>
            </a:r>
            <a:r>
              <a:rPr lang="en-US"/>
              <a:t> </a:t>
            </a:r>
            <a:r>
              <a:rPr lang="en-US" err="1"/>
              <a:t>zahlreiche</a:t>
            </a:r>
            <a:r>
              <a:rPr lang="en-US"/>
              <a:t>, </a:t>
            </a:r>
            <a:r>
              <a:rPr lang="en-US" err="1"/>
              <a:t>erfolgreiche</a:t>
            </a:r>
            <a:r>
              <a:rPr lang="en-US"/>
              <a:t>, innovative </a:t>
            </a:r>
            <a:r>
              <a:rPr lang="en-US" err="1"/>
              <a:t>Lösungen</a:t>
            </a:r>
            <a:r>
              <a:rPr lang="en-US"/>
              <a:t> </a:t>
            </a:r>
            <a:r>
              <a:rPr lang="en-US" err="1"/>
              <a:t>für</a:t>
            </a:r>
            <a:r>
              <a:rPr lang="en-US"/>
              <a:t> </a:t>
            </a:r>
            <a:r>
              <a:rPr lang="en-US" err="1"/>
              <a:t>namhafte</a:t>
            </a:r>
            <a:r>
              <a:rPr lang="en-US"/>
              <a:t> </a:t>
            </a:r>
            <a:r>
              <a:rPr lang="en-US" err="1"/>
              <a:t>Unternehmen</a:t>
            </a:r>
            <a:r>
              <a:rPr lang="en-US"/>
              <a:t> </a:t>
            </a:r>
            <a:r>
              <a:rPr lang="en-US" err="1"/>
              <a:t>umgesetzt</a:t>
            </a:r>
            <a:r>
              <a:rPr lang="en-US"/>
              <a:t>.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F57DD-C91A-459D-B3F3-189F70EEB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6" y="7340730"/>
            <a:ext cx="2743200" cy="541606"/>
          </a:xfrm>
          <a:prstGeom prst="rect">
            <a:avLst/>
          </a:prstGeom>
        </p:spPr>
      </p:pic>
      <p:pic>
        <p:nvPicPr>
          <p:cNvPr id="12" name="Picture 11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67BC7B29-BA1A-4BD9-99E6-3558A4572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21" y="8905346"/>
            <a:ext cx="780756" cy="2426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4B7E355-5282-473A-AC3B-0B7A19B94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066" y="8492066"/>
            <a:ext cx="2192866" cy="2159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0D59BA5-761B-481D-8302-DBA7675016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19" y="9500658"/>
            <a:ext cx="822960" cy="344658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77BC2AAD-CBBA-4F4C-91C7-8FE8BAF3ED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48" y="8321676"/>
            <a:ext cx="506436" cy="464234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EAAF34-BAD9-456E-A146-38FEFF3A42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35" y="9202208"/>
            <a:ext cx="1529862" cy="256736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353E5E-7AA1-4FA8-AE72-2BD3D7EB417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07" y="8212341"/>
            <a:ext cx="474784" cy="4747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2883099-AC26-48D9-B6FF-A93BFED91E9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6388" y="8417983"/>
            <a:ext cx="3031490" cy="2165350"/>
          </a:xfrm>
          <a:prstGeom prst="rect">
            <a:avLst/>
          </a:prstGeom>
        </p:spPr>
      </p:pic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B9DD16-8FD9-4B68-A6B8-797E4DD409D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29" y="9803871"/>
            <a:ext cx="664698" cy="27080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CE960B-DF96-4F7E-9C0C-D0A862C136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4112" y="10388071"/>
            <a:ext cx="2391508" cy="510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8839CD-D09C-4056-A89C-5D9EF519434E}"/>
              </a:ext>
            </a:extLst>
          </p:cNvPr>
          <p:cNvSpPr/>
          <p:nvPr userDrawn="1"/>
        </p:nvSpPr>
        <p:spPr>
          <a:xfrm>
            <a:off x="527293" y="2097090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2AF37-5877-4732-8AB1-4801887D70F8}"/>
              </a:ext>
            </a:extLst>
          </p:cNvPr>
          <p:cNvSpPr/>
          <p:nvPr userDrawn="1"/>
        </p:nvSpPr>
        <p:spPr>
          <a:xfrm>
            <a:off x="527294" y="2097089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19A6ED0-8CC4-405A-8639-FD408D3DD4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94" y="3013076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Baramundi</a:t>
            </a: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B0495-B35F-41CE-AA91-6048DE0B2D7C}"/>
              </a:ext>
            </a:extLst>
          </p:cNvPr>
          <p:cNvSpPr/>
          <p:nvPr userDrawn="1"/>
        </p:nvSpPr>
        <p:spPr>
          <a:xfrm>
            <a:off x="10214341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7B85E6-7BE3-4F3F-A92E-C6576E924136}"/>
              </a:ext>
            </a:extLst>
          </p:cNvPr>
          <p:cNvSpPr/>
          <p:nvPr userDrawn="1"/>
        </p:nvSpPr>
        <p:spPr>
          <a:xfrm>
            <a:off x="10214342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A52841A-9A86-4A95-ADB5-720773A66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14342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13F04E-6BD3-4A1B-9C46-232FCC5042EA}"/>
              </a:ext>
            </a:extLst>
          </p:cNvPr>
          <p:cNvSpPr/>
          <p:nvPr userDrawn="1"/>
        </p:nvSpPr>
        <p:spPr>
          <a:xfrm>
            <a:off x="2144955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EA6141-3A71-4EA6-A652-7BC7B59A4F20}"/>
              </a:ext>
            </a:extLst>
          </p:cNvPr>
          <p:cNvSpPr/>
          <p:nvPr userDrawn="1"/>
        </p:nvSpPr>
        <p:spPr>
          <a:xfrm>
            <a:off x="2141802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B4E621DA-49C4-4DF7-B82B-D6DBCEF04A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5431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Basf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EE0B18-899D-4773-B20D-92EF230FA650}"/>
              </a:ext>
            </a:extLst>
          </p:cNvPr>
          <p:cNvSpPr/>
          <p:nvPr userDrawn="1"/>
        </p:nvSpPr>
        <p:spPr>
          <a:xfrm>
            <a:off x="3762617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E899B7-6BE4-4B72-9B89-FECB01D23921}"/>
              </a:ext>
            </a:extLst>
          </p:cNvPr>
          <p:cNvSpPr/>
          <p:nvPr userDrawn="1"/>
        </p:nvSpPr>
        <p:spPr>
          <a:xfrm>
            <a:off x="3759485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8B1E3BF-1AA0-45CF-9C8A-3EA0A07CE9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3093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BPW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E4F42C-3FEB-4884-985D-1A7A0F9C23E9}"/>
              </a:ext>
            </a:extLst>
          </p:cNvPr>
          <p:cNvSpPr/>
          <p:nvPr userDrawn="1"/>
        </p:nvSpPr>
        <p:spPr>
          <a:xfrm>
            <a:off x="5372708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C45187-DE81-4B1B-914E-9317177B2388}"/>
              </a:ext>
            </a:extLst>
          </p:cNvPr>
          <p:cNvSpPr/>
          <p:nvPr userDrawn="1"/>
        </p:nvSpPr>
        <p:spPr>
          <a:xfrm>
            <a:off x="5370818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22">
            <a:extLst>
              <a:ext uri="{FF2B5EF4-FFF2-40B4-BE49-F238E27FC236}">
                <a16:creationId xmlns:a16="http://schemas.microsoft.com/office/drawing/2014/main" id="{36050160-3CE7-4691-B7DD-52AAD969D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6618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e-on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8AA4B0-FD29-4679-BC67-2E8170C3945C}"/>
              </a:ext>
            </a:extLst>
          </p:cNvPr>
          <p:cNvSpPr/>
          <p:nvPr userDrawn="1"/>
        </p:nvSpPr>
        <p:spPr>
          <a:xfrm>
            <a:off x="6988539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CCCBEA-06DE-4A9F-A9E4-83B0E51DBE6E}"/>
              </a:ext>
            </a:extLst>
          </p:cNvPr>
          <p:cNvSpPr/>
          <p:nvPr userDrawn="1"/>
        </p:nvSpPr>
        <p:spPr>
          <a:xfrm>
            <a:off x="6985326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A7241EEE-8B51-4ACD-BE5B-FB646D980F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8540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eebus</a:t>
            </a: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FEFBE9-141A-4D8B-8AE8-85786AEE6B99}"/>
              </a:ext>
            </a:extLst>
          </p:cNvPr>
          <p:cNvSpPr/>
          <p:nvPr userDrawn="1"/>
        </p:nvSpPr>
        <p:spPr>
          <a:xfrm>
            <a:off x="8596555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6C9BDD-33D2-4817-981B-C75C489CDBC2}"/>
              </a:ext>
            </a:extLst>
          </p:cNvPr>
          <p:cNvSpPr/>
          <p:nvPr userDrawn="1"/>
        </p:nvSpPr>
        <p:spPr>
          <a:xfrm>
            <a:off x="8599834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2FF46433-DAA8-4941-80D8-A751EF4B8C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96556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EnBW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8C9345-EB8D-48B5-95F6-F95396A49D5E}"/>
              </a:ext>
            </a:extLst>
          </p:cNvPr>
          <p:cNvSpPr/>
          <p:nvPr userDrawn="1"/>
        </p:nvSpPr>
        <p:spPr>
          <a:xfrm>
            <a:off x="523385" y="3436147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1F8C57-1461-443C-BB71-F8517C9A4C33}"/>
              </a:ext>
            </a:extLst>
          </p:cNvPr>
          <p:cNvSpPr/>
          <p:nvPr userDrawn="1"/>
        </p:nvSpPr>
        <p:spPr>
          <a:xfrm>
            <a:off x="523386" y="3436146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077CEB0F-32F0-42AF-A5F0-2DD5748A20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3386" y="4352133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Heidelberg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38468FD-FE3F-4A22-83E5-3EC0A3D8516D}"/>
              </a:ext>
            </a:extLst>
          </p:cNvPr>
          <p:cNvSpPr/>
          <p:nvPr userDrawn="1"/>
        </p:nvSpPr>
        <p:spPr>
          <a:xfrm>
            <a:off x="10210433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25022E-51F9-471B-8384-D1E417316E9D}"/>
              </a:ext>
            </a:extLst>
          </p:cNvPr>
          <p:cNvSpPr/>
          <p:nvPr userDrawn="1"/>
        </p:nvSpPr>
        <p:spPr>
          <a:xfrm>
            <a:off x="10210434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5A2D1968-1F77-4367-89E4-A5BCCF6491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434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337092-F911-4467-8628-D99FBB2948CD}"/>
              </a:ext>
            </a:extLst>
          </p:cNvPr>
          <p:cNvSpPr/>
          <p:nvPr userDrawn="1"/>
        </p:nvSpPr>
        <p:spPr>
          <a:xfrm>
            <a:off x="2141047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F4EB1D-3958-434F-A393-EC2017ABFD36}"/>
              </a:ext>
            </a:extLst>
          </p:cNvPr>
          <p:cNvSpPr/>
          <p:nvPr userDrawn="1"/>
        </p:nvSpPr>
        <p:spPr>
          <a:xfrm>
            <a:off x="2137894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22">
            <a:extLst>
              <a:ext uri="{FF2B5EF4-FFF2-40B4-BE49-F238E27FC236}">
                <a16:creationId xmlns:a16="http://schemas.microsoft.com/office/drawing/2014/main" id="{763D6401-C97F-44EF-866E-FC8B5A0147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1523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Herth</a:t>
            </a:r>
            <a:r>
              <a:rPr lang="en-US"/>
              <a:t> + Buss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62A3C5-F95E-4032-9097-332FE34058B2}"/>
              </a:ext>
            </a:extLst>
          </p:cNvPr>
          <p:cNvSpPr/>
          <p:nvPr userDrawn="1"/>
        </p:nvSpPr>
        <p:spPr>
          <a:xfrm>
            <a:off x="3758709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40BAF6-8E4E-426B-8E32-D19E8C5E9F64}"/>
              </a:ext>
            </a:extLst>
          </p:cNvPr>
          <p:cNvSpPr/>
          <p:nvPr userDrawn="1"/>
        </p:nvSpPr>
        <p:spPr>
          <a:xfrm>
            <a:off x="3755577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Placeholder 22">
            <a:extLst>
              <a:ext uri="{FF2B5EF4-FFF2-40B4-BE49-F238E27FC236}">
                <a16:creationId xmlns:a16="http://schemas.microsoft.com/office/drawing/2014/main" id="{5C98FD4A-3378-4CFA-B03D-A796BC233F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9185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Heraeus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7B29E3-DC35-478A-8C86-B0C25B257FF6}"/>
              </a:ext>
            </a:extLst>
          </p:cNvPr>
          <p:cNvSpPr/>
          <p:nvPr userDrawn="1"/>
        </p:nvSpPr>
        <p:spPr>
          <a:xfrm>
            <a:off x="5368800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AE4F67-A84C-463C-A72B-613D03F5A4AB}"/>
              </a:ext>
            </a:extLst>
          </p:cNvPr>
          <p:cNvSpPr/>
          <p:nvPr userDrawn="1"/>
        </p:nvSpPr>
        <p:spPr>
          <a:xfrm>
            <a:off x="5366910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22">
            <a:extLst>
              <a:ext uri="{FF2B5EF4-FFF2-40B4-BE49-F238E27FC236}">
                <a16:creationId xmlns:a16="http://schemas.microsoft.com/office/drawing/2014/main" id="{1FCBC11E-8923-44E4-BE51-26F91C50F3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72710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Homag</a:t>
            </a: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62FB56-2BE4-48F2-9F9A-FD6CE5FE9FFC}"/>
              </a:ext>
            </a:extLst>
          </p:cNvPr>
          <p:cNvSpPr/>
          <p:nvPr userDrawn="1"/>
        </p:nvSpPr>
        <p:spPr>
          <a:xfrm>
            <a:off x="6984631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91320A-030C-4CCE-BE81-496CB49085E2}"/>
              </a:ext>
            </a:extLst>
          </p:cNvPr>
          <p:cNvSpPr/>
          <p:nvPr userDrawn="1"/>
        </p:nvSpPr>
        <p:spPr>
          <a:xfrm>
            <a:off x="6981418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Placeholder 22">
            <a:extLst>
              <a:ext uri="{FF2B5EF4-FFF2-40B4-BE49-F238E27FC236}">
                <a16:creationId xmlns:a16="http://schemas.microsoft.com/office/drawing/2014/main" id="{853630DA-E9BB-455A-AB22-A7FEEA5BB8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4632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5BD484-3397-4F5A-A1CC-621D3FA5A227}"/>
              </a:ext>
            </a:extLst>
          </p:cNvPr>
          <p:cNvSpPr/>
          <p:nvPr userDrawn="1"/>
        </p:nvSpPr>
        <p:spPr>
          <a:xfrm>
            <a:off x="8592647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176A62-F287-49DA-BD9A-394E14FE8BB5}"/>
              </a:ext>
            </a:extLst>
          </p:cNvPr>
          <p:cNvSpPr/>
          <p:nvPr userDrawn="1"/>
        </p:nvSpPr>
        <p:spPr>
          <a:xfrm>
            <a:off x="8595926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 Placeholder 22">
            <a:extLst>
              <a:ext uri="{FF2B5EF4-FFF2-40B4-BE49-F238E27FC236}">
                <a16:creationId xmlns:a16="http://schemas.microsoft.com/office/drawing/2014/main" id="{4A182A92-4BB0-4F45-9E7E-27E779F3CE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2648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Leuze</a:t>
            </a:r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3202D6-0030-43E4-AE11-484A80DACE2E}"/>
              </a:ext>
            </a:extLst>
          </p:cNvPr>
          <p:cNvSpPr/>
          <p:nvPr userDrawn="1"/>
        </p:nvSpPr>
        <p:spPr>
          <a:xfrm>
            <a:off x="515938" y="477080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00DAA2-440D-4F45-88BA-A43EEEFF64C5}"/>
              </a:ext>
            </a:extLst>
          </p:cNvPr>
          <p:cNvSpPr/>
          <p:nvPr userDrawn="1"/>
        </p:nvSpPr>
        <p:spPr>
          <a:xfrm>
            <a:off x="515939" y="477080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22">
            <a:extLst>
              <a:ext uri="{FF2B5EF4-FFF2-40B4-BE49-F238E27FC236}">
                <a16:creationId xmlns:a16="http://schemas.microsoft.com/office/drawing/2014/main" id="{8D3D0C7C-B442-4AA0-839A-23C4277591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5939" y="568679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Philips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41473-3798-4874-88DF-D2C0E90BFD96}"/>
              </a:ext>
            </a:extLst>
          </p:cNvPr>
          <p:cNvSpPr/>
          <p:nvPr userDrawn="1"/>
        </p:nvSpPr>
        <p:spPr>
          <a:xfrm>
            <a:off x="2133600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6402D5-D94A-473D-B20A-F98CCC10C778}"/>
              </a:ext>
            </a:extLst>
          </p:cNvPr>
          <p:cNvSpPr/>
          <p:nvPr userDrawn="1"/>
        </p:nvSpPr>
        <p:spPr>
          <a:xfrm>
            <a:off x="2130447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22">
            <a:extLst>
              <a:ext uri="{FF2B5EF4-FFF2-40B4-BE49-F238E27FC236}">
                <a16:creationId xmlns:a16="http://schemas.microsoft.com/office/drawing/2014/main" id="{952AF625-9A94-49D8-8E30-87A400A41B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24076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Siegwerk</a:t>
            </a:r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D49FCB-40F6-422E-8784-D64927A225CB}"/>
              </a:ext>
            </a:extLst>
          </p:cNvPr>
          <p:cNvSpPr/>
          <p:nvPr userDrawn="1"/>
        </p:nvSpPr>
        <p:spPr>
          <a:xfrm>
            <a:off x="3751262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CDA945-2FF9-4678-9819-B6510DF04331}"/>
              </a:ext>
            </a:extLst>
          </p:cNvPr>
          <p:cNvSpPr/>
          <p:nvPr userDrawn="1"/>
        </p:nvSpPr>
        <p:spPr>
          <a:xfrm>
            <a:off x="3748130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8577DBF0-8B93-40E4-817B-6BED6D7743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41738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 Systems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B954C4-2A6B-429A-86B1-091FA1891CA7}"/>
              </a:ext>
            </a:extLst>
          </p:cNvPr>
          <p:cNvSpPr/>
          <p:nvPr userDrawn="1"/>
        </p:nvSpPr>
        <p:spPr>
          <a:xfrm>
            <a:off x="5361353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F7F741-F19A-4E97-8E05-BBB1197D0995}"/>
              </a:ext>
            </a:extLst>
          </p:cNvPr>
          <p:cNvSpPr/>
          <p:nvPr userDrawn="1"/>
        </p:nvSpPr>
        <p:spPr>
          <a:xfrm>
            <a:off x="5359463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 Placeholder 22">
            <a:extLst>
              <a:ext uri="{FF2B5EF4-FFF2-40B4-BE49-F238E27FC236}">
                <a16:creationId xmlns:a16="http://schemas.microsoft.com/office/drawing/2014/main" id="{0D34871D-0434-45AE-A195-6D8E99B824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5263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Tool Arena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61A034-39D6-46B7-8590-56EFFC789441}"/>
              </a:ext>
            </a:extLst>
          </p:cNvPr>
          <p:cNvSpPr/>
          <p:nvPr userDrawn="1"/>
        </p:nvSpPr>
        <p:spPr>
          <a:xfrm>
            <a:off x="6977184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DCE759-C2A7-47D6-A20D-EAA9CE9221F0}"/>
              </a:ext>
            </a:extLst>
          </p:cNvPr>
          <p:cNvSpPr/>
          <p:nvPr userDrawn="1"/>
        </p:nvSpPr>
        <p:spPr>
          <a:xfrm>
            <a:off x="6973971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49DBB964-7149-4F72-B11C-34CCAB5D63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77185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Waygate</a:t>
            </a:r>
            <a:r>
              <a:rPr lang="en-US"/>
              <a:t> Technologies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2AF91C0-8485-46CF-B6B8-A126D1A2291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335" y="2457163"/>
            <a:ext cx="1136121" cy="219894"/>
          </a:xfrm>
          <a:prstGeom prst="rect">
            <a:avLst/>
          </a:prstGeom>
        </p:spPr>
      </p:pic>
      <p:pic>
        <p:nvPicPr>
          <p:cNvPr id="119" name="Picture 118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D6011D50-3850-4EEF-A699-E6E063184C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49" y="2369279"/>
            <a:ext cx="985108" cy="412566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5C4DFD06-697B-4F4F-9CB3-DB46C783BB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0024" y="2236788"/>
            <a:ext cx="658812" cy="65881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4D1A09B-2C4B-4E21-8959-045246AEBC0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6441" y="2401889"/>
            <a:ext cx="1115482" cy="32498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27E2F17A-E18F-4144-8FB3-E12023CF9EB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0561" y="2252940"/>
            <a:ext cx="822920" cy="642661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A088A05-50CE-49F4-9A09-5C28B4FF69F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40490" y="2492531"/>
            <a:ext cx="1158394" cy="222623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74FC0FF-0284-49B0-84A9-51D6BBC6D35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80474" y="2376118"/>
            <a:ext cx="960882" cy="40238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CEFF15A-E35A-431D-965D-0245E289D94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3180" y="3857626"/>
            <a:ext cx="1239309" cy="169402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D4A41F0-CED4-4E13-B0AD-1789BD50AF1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18106" y="3850576"/>
            <a:ext cx="1328085" cy="171092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825F3926-3054-4071-BA7C-3EAE967A33B5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35656" y="3846515"/>
            <a:ext cx="1121833" cy="18697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38D0582B-C4B0-4F39-8F0F-8501F3C1C5E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27273" y="3766874"/>
            <a:ext cx="1003976" cy="254529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06E68DD1-80E8-4823-AC3A-BAD63536BB9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6478" y="5198784"/>
            <a:ext cx="1027112" cy="181255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594688-7AD8-4A48-A6D0-942ED4356BE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6676" y="5142379"/>
            <a:ext cx="1160613" cy="28108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3ABB32E9-0534-4CC8-BFA4-65F36BEAC0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94122" y="3794918"/>
            <a:ext cx="1279571" cy="27331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F4380E36-4BF6-4E3D-A542-449EE72D866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28505" y="5170465"/>
            <a:ext cx="1158480" cy="20957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F7BC79E9-4A1D-46C4-8C08-2E4178AB0D7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478567" y="5087939"/>
            <a:ext cx="1216507" cy="373062"/>
          </a:xfrm>
          <a:prstGeom prst="rect">
            <a:avLst/>
          </a:prstGeom>
        </p:spPr>
      </p:pic>
      <p:pic>
        <p:nvPicPr>
          <p:cNvPr id="155" name="Picture 154" descr="Logo, company name&#10;&#10;Description automatically generated">
            <a:extLst>
              <a:ext uri="{FF2B5EF4-FFF2-40B4-BE49-F238E27FC236}">
                <a16:creationId xmlns:a16="http://schemas.microsoft.com/office/drawing/2014/main" id="{BE4846D1-4527-4E53-9479-64FB33D0B788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89" y="4919134"/>
            <a:ext cx="822992" cy="681567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B299717-8B7D-4783-8009-289FCA6644D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93523" y="3849159"/>
            <a:ext cx="1234720" cy="185208"/>
          </a:xfrm>
          <a:prstGeom prst="rect">
            <a:avLst/>
          </a:prstGeom>
        </p:spPr>
      </p:pic>
      <p:pic>
        <p:nvPicPr>
          <p:cNvPr id="159" name="Picture 15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D5AF586-C8FF-406A-8A4B-CD79DE7FCD6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54" y="3720022"/>
            <a:ext cx="1235824" cy="42018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76F74022-0C0D-408C-9805-3A4814E4F393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084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- English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439165-61DD-4CAC-86BF-D84C17CFFB42}"/>
              </a:ext>
            </a:extLst>
          </p:cNvPr>
          <p:cNvSpPr/>
          <p:nvPr userDrawn="1"/>
        </p:nvSpPr>
        <p:spPr>
          <a:xfrm>
            <a:off x="0" y="1503363"/>
            <a:ext cx="12192000" cy="5354637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57107"/>
            <a:ext cx="7439025" cy="5415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ts val="456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References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58423"/>
            <a:ext cx="11160124" cy="53077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350" b="0" i="0" u="none" strike="noStrike" smtClean="0">
                <a:solidFill>
                  <a:schemeClr val="bg1"/>
                </a:solidFill>
                <a:effectLst/>
                <a:latin typeface="Raleway" pitchFamily="2" charset="0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They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rely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on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us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to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make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reality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their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most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difficult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and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demanding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projects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…</a:t>
            </a:r>
            <a:endParaRPr lang="en-US" sz="2350">
              <a:solidFill>
                <a:schemeClr val="bg1"/>
              </a:solidFill>
              <a:latin typeface="Raleway" pitchFamily="2" charset="0"/>
            </a:endParaRPr>
          </a:p>
          <a:p>
            <a:endParaRPr lang="en-US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F57DD-C91A-459D-B3F3-189F70EEB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6" y="7340730"/>
            <a:ext cx="2743200" cy="541606"/>
          </a:xfrm>
          <a:prstGeom prst="rect">
            <a:avLst/>
          </a:prstGeom>
        </p:spPr>
      </p:pic>
      <p:pic>
        <p:nvPicPr>
          <p:cNvPr id="12" name="Picture 11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67BC7B29-BA1A-4BD9-99E6-3558A4572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21" y="8905346"/>
            <a:ext cx="780756" cy="2426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4B7E355-5282-473A-AC3B-0B7A19B94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066" y="8492066"/>
            <a:ext cx="2192866" cy="2159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0D59BA5-761B-481D-8302-DBA7675016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19" y="9500658"/>
            <a:ext cx="822960" cy="344658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77BC2AAD-CBBA-4F4C-91C7-8FE8BAF3ED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48" y="8321676"/>
            <a:ext cx="506436" cy="464234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EAAF34-BAD9-456E-A146-38FEFF3A42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35" y="9202208"/>
            <a:ext cx="1529862" cy="256736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353E5E-7AA1-4FA8-AE72-2BD3D7EB417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07" y="8212341"/>
            <a:ext cx="474784" cy="4747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2883099-AC26-48D9-B6FF-A93BFED91E9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6388" y="8417983"/>
            <a:ext cx="3031490" cy="2165350"/>
          </a:xfrm>
          <a:prstGeom prst="rect">
            <a:avLst/>
          </a:prstGeom>
        </p:spPr>
      </p:pic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B9DD16-8FD9-4B68-A6B8-797E4DD409D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29" y="9803871"/>
            <a:ext cx="664698" cy="27080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CE960B-DF96-4F7E-9C0C-D0A862C136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4112" y="10388071"/>
            <a:ext cx="2391508" cy="510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8839CD-D09C-4056-A89C-5D9EF519434E}"/>
              </a:ext>
            </a:extLst>
          </p:cNvPr>
          <p:cNvSpPr/>
          <p:nvPr userDrawn="1"/>
        </p:nvSpPr>
        <p:spPr>
          <a:xfrm>
            <a:off x="527293" y="1806210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2AF37-5877-4732-8AB1-4801887D70F8}"/>
              </a:ext>
            </a:extLst>
          </p:cNvPr>
          <p:cNvSpPr/>
          <p:nvPr userDrawn="1"/>
        </p:nvSpPr>
        <p:spPr>
          <a:xfrm>
            <a:off x="527294" y="1806209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19A6ED0-8CC4-405A-8639-FD408D3DD4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94" y="2722196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Baramundi</a:t>
            </a: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B0495-B35F-41CE-AA91-6048DE0B2D7C}"/>
              </a:ext>
            </a:extLst>
          </p:cNvPr>
          <p:cNvSpPr/>
          <p:nvPr userDrawn="1"/>
        </p:nvSpPr>
        <p:spPr>
          <a:xfrm>
            <a:off x="10214341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7B85E6-7BE3-4F3F-A92E-C6576E924136}"/>
              </a:ext>
            </a:extLst>
          </p:cNvPr>
          <p:cNvSpPr/>
          <p:nvPr userDrawn="1"/>
        </p:nvSpPr>
        <p:spPr>
          <a:xfrm>
            <a:off x="10214342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A52841A-9A86-4A95-ADB5-720773A66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14342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13F04E-6BD3-4A1B-9C46-232FCC5042EA}"/>
              </a:ext>
            </a:extLst>
          </p:cNvPr>
          <p:cNvSpPr/>
          <p:nvPr userDrawn="1"/>
        </p:nvSpPr>
        <p:spPr>
          <a:xfrm>
            <a:off x="2144955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EA6141-3A71-4EA6-A652-7BC7B59A4F20}"/>
              </a:ext>
            </a:extLst>
          </p:cNvPr>
          <p:cNvSpPr/>
          <p:nvPr userDrawn="1"/>
        </p:nvSpPr>
        <p:spPr>
          <a:xfrm>
            <a:off x="2141802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B4E621DA-49C4-4DF7-B82B-D6DBCEF04A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5431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Basf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EE0B18-899D-4773-B20D-92EF230FA650}"/>
              </a:ext>
            </a:extLst>
          </p:cNvPr>
          <p:cNvSpPr/>
          <p:nvPr userDrawn="1"/>
        </p:nvSpPr>
        <p:spPr>
          <a:xfrm>
            <a:off x="3762617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E899B7-6BE4-4B72-9B89-FECB01D23921}"/>
              </a:ext>
            </a:extLst>
          </p:cNvPr>
          <p:cNvSpPr/>
          <p:nvPr userDrawn="1"/>
        </p:nvSpPr>
        <p:spPr>
          <a:xfrm>
            <a:off x="3759485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8B1E3BF-1AA0-45CF-9C8A-3EA0A07CE9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3093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BPW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E4F42C-3FEB-4884-985D-1A7A0F9C23E9}"/>
              </a:ext>
            </a:extLst>
          </p:cNvPr>
          <p:cNvSpPr/>
          <p:nvPr userDrawn="1"/>
        </p:nvSpPr>
        <p:spPr>
          <a:xfrm>
            <a:off x="5372708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C45187-DE81-4B1B-914E-9317177B2388}"/>
              </a:ext>
            </a:extLst>
          </p:cNvPr>
          <p:cNvSpPr/>
          <p:nvPr userDrawn="1"/>
        </p:nvSpPr>
        <p:spPr>
          <a:xfrm>
            <a:off x="5370818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22">
            <a:extLst>
              <a:ext uri="{FF2B5EF4-FFF2-40B4-BE49-F238E27FC236}">
                <a16:creationId xmlns:a16="http://schemas.microsoft.com/office/drawing/2014/main" id="{36050160-3CE7-4691-B7DD-52AAD969D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6618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e-on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8AA4B0-FD29-4679-BC67-2E8170C3945C}"/>
              </a:ext>
            </a:extLst>
          </p:cNvPr>
          <p:cNvSpPr/>
          <p:nvPr userDrawn="1"/>
        </p:nvSpPr>
        <p:spPr>
          <a:xfrm>
            <a:off x="6988539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CCCBEA-06DE-4A9F-A9E4-83B0E51DBE6E}"/>
              </a:ext>
            </a:extLst>
          </p:cNvPr>
          <p:cNvSpPr/>
          <p:nvPr userDrawn="1"/>
        </p:nvSpPr>
        <p:spPr>
          <a:xfrm>
            <a:off x="6985326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A7241EEE-8B51-4ACD-BE5B-FB646D980F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8540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eebus</a:t>
            </a: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FEFBE9-141A-4D8B-8AE8-85786AEE6B99}"/>
              </a:ext>
            </a:extLst>
          </p:cNvPr>
          <p:cNvSpPr/>
          <p:nvPr userDrawn="1"/>
        </p:nvSpPr>
        <p:spPr>
          <a:xfrm>
            <a:off x="8596555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6C9BDD-33D2-4817-981B-C75C489CDBC2}"/>
              </a:ext>
            </a:extLst>
          </p:cNvPr>
          <p:cNvSpPr/>
          <p:nvPr userDrawn="1"/>
        </p:nvSpPr>
        <p:spPr>
          <a:xfrm>
            <a:off x="8599834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2FF46433-DAA8-4941-80D8-A751EF4B8C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96556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EnBW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8C9345-EB8D-48B5-95F6-F95396A49D5E}"/>
              </a:ext>
            </a:extLst>
          </p:cNvPr>
          <p:cNvSpPr/>
          <p:nvPr userDrawn="1"/>
        </p:nvSpPr>
        <p:spPr>
          <a:xfrm>
            <a:off x="523385" y="3145267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1F8C57-1461-443C-BB71-F8517C9A4C33}"/>
              </a:ext>
            </a:extLst>
          </p:cNvPr>
          <p:cNvSpPr/>
          <p:nvPr userDrawn="1"/>
        </p:nvSpPr>
        <p:spPr>
          <a:xfrm>
            <a:off x="523386" y="3145266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077CEB0F-32F0-42AF-A5F0-2DD5748A20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3386" y="4061253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Heidelberg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38468FD-FE3F-4A22-83E5-3EC0A3D8516D}"/>
              </a:ext>
            </a:extLst>
          </p:cNvPr>
          <p:cNvSpPr/>
          <p:nvPr userDrawn="1"/>
        </p:nvSpPr>
        <p:spPr>
          <a:xfrm>
            <a:off x="10210433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25022E-51F9-471B-8384-D1E417316E9D}"/>
              </a:ext>
            </a:extLst>
          </p:cNvPr>
          <p:cNvSpPr/>
          <p:nvPr userDrawn="1"/>
        </p:nvSpPr>
        <p:spPr>
          <a:xfrm>
            <a:off x="10210434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5A2D1968-1F77-4367-89E4-A5BCCF6491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434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337092-F911-4467-8628-D99FBB2948CD}"/>
              </a:ext>
            </a:extLst>
          </p:cNvPr>
          <p:cNvSpPr/>
          <p:nvPr userDrawn="1"/>
        </p:nvSpPr>
        <p:spPr>
          <a:xfrm>
            <a:off x="2141047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F4EB1D-3958-434F-A393-EC2017ABFD36}"/>
              </a:ext>
            </a:extLst>
          </p:cNvPr>
          <p:cNvSpPr/>
          <p:nvPr userDrawn="1"/>
        </p:nvSpPr>
        <p:spPr>
          <a:xfrm>
            <a:off x="2137894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22">
            <a:extLst>
              <a:ext uri="{FF2B5EF4-FFF2-40B4-BE49-F238E27FC236}">
                <a16:creationId xmlns:a16="http://schemas.microsoft.com/office/drawing/2014/main" id="{763D6401-C97F-44EF-866E-FC8B5A0147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1523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Herth</a:t>
            </a:r>
            <a:r>
              <a:rPr lang="en-US"/>
              <a:t> + Buss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62A3C5-F95E-4032-9097-332FE34058B2}"/>
              </a:ext>
            </a:extLst>
          </p:cNvPr>
          <p:cNvSpPr/>
          <p:nvPr userDrawn="1"/>
        </p:nvSpPr>
        <p:spPr>
          <a:xfrm>
            <a:off x="3758709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40BAF6-8E4E-426B-8E32-D19E8C5E9F64}"/>
              </a:ext>
            </a:extLst>
          </p:cNvPr>
          <p:cNvSpPr/>
          <p:nvPr userDrawn="1"/>
        </p:nvSpPr>
        <p:spPr>
          <a:xfrm>
            <a:off x="3755577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Placeholder 22">
            <a:extLst>
              <a:ext uri="{FF2B5EF4-FFF2-40B4-BE49-F238E27FC236}">
                <a16:creationId xmlns:a16="http://schemas.microsoft.com/office/drawing/2014/main" id="{5C98FD4A-3378-4CFA-B03D-A796BC233F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9185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Heraeus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7B29E3-DC35-478A-8C86-B0C25B257FF6}"/>
              </a:ext>
            </a:extLst>
          </p:cNvPr>
          <p:cNvSpPr/>
          <p:nvPr userDrawn="1"/>
        </p:nvSpPr>
        <p:spPr>
          <a:xfrm>
            <a:off x="5368800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AE4F67-A84C-463C-A72B-613D03F5A4AB}"/>
              </a:ext>
            </a:extLst>
          </p:cNvPr>
          <p:cNvSpPr/>
          <p:nvPr userDrawn="1"/>
        </p:nvSpPr>
        <p:spPr>
          <a:xfrm>
            <a:off x="5366910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22">
            <a:extLst>
              <a:ext uri="{FF2B5EF4-FFF2-40B4-BE49-F238E27FC236}">
                <a16:creationId xmlns:a16="http://schemas.microsoft.com/office/drawing/2014/main" id="{1FCBC11E-8923-44E4-BE51-26F91C50F3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72710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Homag</a:t>
            </a: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62FB56-2BE4-48F2-9F9A-FD6CE5FE9FFC}"/>
              </a:ext>
            </a:extLst>
          </p:cNvPr>
          <p:cNvSpPr/>
          <p:nvPr userDrawn="1"/>
        </p:nvSpPr>
        <p:spPr>
          <a:xfrm>
            <a:off x="6984631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91320A-030C-4CCE-BE81-496CB49085E2}"/>
              </a:ext>
            </a:extLst>
          </p:cNvPr>
          <p:cNvSpPr/>
          <p:nvPr userDrawn="1"/>
        </p:nvSpPr>
        <p:spPr>
          <a:xfrm>
            <a:off x="6981418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Placeholder 22">
            <a:extLst>
              <a:ext uri="{FF2B5EF4-FFF2-40B4-BE49-F238E27FC236}">
                <a16:creationId xmlns:a16="http://schemas.microsoft.com/office/drawing/2014/main" id="{853630DA-E9BB-455A-AB22-A7FEEA5BB8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4632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5BD484-3397-4F5A-A1CC-621D3FA5A227}"/>
              </a:ext>
            </a:extLst>
          </p:cNvPr>
          <p:cNvSpPr/>
          <p:nvPr userDrawn="1"/>
        </p:nvSpPr>
        <p:spPr>
          <a:xfrm>
            <a:off x="8592647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176A62-F287-49DA-BD9A-394E14FE8BB5}"/>
              </a:ext>
            </a:extLst>
          </p:cNvPr>
          <p:cNvSpPr/>
          <p:nvPr userDrawn="1"/>
        </p:nvSpPr>
        <p:spPr>
          <a:xfrm>
            <a:off x="8595926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 Placeholder 22">
            <a:extLst>
              <a:ext uri="{FF2B5EF4-FFF2-40B4-BE49-F238E27FC236}">
                <a16:creationId xmlns:a16="http://schemas.microsoft.com/office/drawing/2014/main" id="{4A182A92-4BB0-4F45-9E7E-27E779F3CE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2648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Leuze</a:t>
            </a:r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3202D6-0030-43E4-AE11-484A80DACE2E}"/>
              </a:ext>
            </a:extLst>
          </p:cNvPr>
          <p:cNvSpPr/>
          <p:nvPr userDrawn="1"/>
        </p:nvSpPr>
        <p:spPr>
          <a:xfrm>
            <a:off x="515938" y="447992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00DAA2-440D-4F45-88BA-A43EEEFF64C5}"/>
              </a:ext>
            </a:extLst>
          </p:cNvPr>
          <p:cNvSpPr/>
          <p:nvPr userDrawn="1"/>
        </p:nvSpPr>
        <p:spPr>
          <a:xfrm>
            <a:off x="515939" y="447992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22">
            <a:extLst>
              <a:ext uri="{FF2B5EF4-FFF2-40B4-BE49-F238E27FC236}">
                <a16:creationId xmlns:a16="http://schemas.microsoft.com/office/drawing/2014/main" id="{8D3D0C7C-B442-4AA0-839A-23C4277591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5939" y="539591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Philips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41473-3798-4874-88DF-D2C0E90BFD96}"/>
              </a:ext>
            </a:extLst>
          </p:cNvPr>
          <p:cNvSpPr/>
          <p:nvPr userDrawn="1"/>
        </p:nvSpPr>
        <p:spPr>
          <a:xfrm>
            <a:off x="2133600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6402D5-D94A-473D-B20A-F98CCC10C778}"/>
              </a:ext>
            </a:extLst>
          </p:cNvPr>
          <p:cNvSpPr/>
          <p:nvPr userDrawn="1"/>
        </p:nvSpPr>
        <p:spPr>
          <a:xfrm>
            <a:off x="2130447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22">
            <a:extLst>
              <a:ext uri="{FF2B5EF4-FFF2-40B4-BE49-F238E27FC236}">
                <a16:creationId xmlns:a16="http://schemas.microsoft.com/office/drawing/2014/main" id="{952AF625-9A94-49D8-8E30-87A400A41B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24076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Siegwerk</a:t>
            </a:r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D49FCB-40F6-422E-8784-D64927A225CB}"/>
              </a:ext>
            </a:extLst>
          </p:cNvPr>
          <p:cNvSpPr/>
          <p:nvPr userDrawn="1"/>
        </p:nvSpPr>
        <p:spPr>
          <a:xfrm>
            <a:off x="3751262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CDA945-2FF9-4678-9819-B6510DF04331}"/>
              </a:ext>
            </a:extLst>
          </p:cNvPr>
          <p:cNvSpPr/>
          <p:nvPr userDrawn="1"/>
        </p:nvSpPr>
        <p:spPr>
          <a:xfrm>
            <a:off x="3748130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8577DBF0-8B93-40E4-817B-6BED6D7743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41738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 Systems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B954C4-2A6B-429A-86B1-091FA1891CA7}"/>
              </a:ext>
            </a:extLst>
          </p:cNvPr>
          <p:cNvSpPr/>
          <p:nvPr userDrawn="1"/>
        </p:nvSpPr>
        <p:spPr>
          <a:xfrm>
            <a:off x="5361353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F7F741-F19A-4E97-8E05-BBB1197D0995}"/>
              </a:ext>
            </a:extLst>
          </p:cNvPr>
          <p:cNvSpPr/>
          <p:nvPr userDrawn="1"/>
        </p:nvSpPr>
        <p:spPr>
          <a:xfrm>
            <a:off x="5359463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 Placeholder 22">
            <a:extLst>
              <a:ext uri="{FF2B5EF4-FFF2-40B4-BE49-F238E27FC236}">
                <a16:creationId xmlns:a16="http://schemas.microsoft.com/office/drawing/2014/main" id="{0D34871D-0434-45AE-A195-6D8E99B824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5263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Tool Arena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61A034-39D6-46B7-8590-56EFFC789441}"/>
              </a:ext>
            </a:extLst>
          </p:cNvPr>
          <p:cNvSpPr/>
          <p:nvPr userDrawn="1"/>
        </p:nvSpPr>
        <p:spPr>
          <a:xfrm>
            <a:off x="6977184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DCE759-C2A7-47D6-A20D-EAA9CE9221F0}"/>
              </a:ext>
            </a:extLst>
          </p:cNvPr>
          <p:cNvSpPr/>
          <p:nvPr userDrawn="1"/>
        </p:nvSpPr>
        <p:spPr>
          <a:xfrm>
            <a:off x="6973971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49DBB964-7149-4F72-B11C-34CCAB5D63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77185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Waygate</a:t>
            </a:r>
            <a:r>
              <a:rPr lang="en-US"/>
              <a:t> Technologies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2AF91C0-8485-46CF-B6B8-A126D1A2291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335" y="2166283"/>
            <a:ext cx="1136121" cy="219894"/>
          </a:xfrm>
          <a:prstGeom prst="rect">
            <a:avLst/>
          </a:prstGeom>
        </p:spPr>
      </p:pic>
      <p:pic>
        <p:nvPicPr>
          <p:cNvPr id="119" name="Picture 118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D6011D50-3850-4EEF-A699-E6E063184C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49" y="2078399"/>
            <a:ext cx="985108" cy="412566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5C4DFD06-697B-4F4F-9CB3-DB46C783BB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0024" y="1945908"/>
            <a:ext cx="658812" cy="65881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4D1A09B-2C4B-4E21-8959-045246AEBC0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6441" y="2111009"/>
            <a:ext cx="1115482" cy="32498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27E2F17A-E18F-4144-8FB3-E12023CF9EB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0561" y="1962060"/>
            <a:ext cx="822920" cy="642661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A088A05-50CE-49F4-9A09-5C28B4FF69F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40490" y="2201651"/>
            <a:ext cx="1158394" cy="222623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74FC0FF-0284-49B0-84A9-51D6BBC6D35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80474" y="2085238"/>
            <a:ext cx="960882" cy="40238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CEFF15A-E35A-431D-965D-0245E289D94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3180" y="3566746"/>
            <a:ext cx="1239309" cy="169402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D4A41F0-CED4-4E13-B0AD-1789BD50AF1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18106" y="3559696"/>
            <a:ext cx="1328085" cy="171092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825F3926-3054-4071-BA7C-3EAE967A33B5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35656" y="3555635"/>
            <a:ext cx="1121833" cy="18697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38D0582B-C4B0-4F39-8F0F-8501F3C1C5E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27273" y="3475994"/>
            <a:ext cx="1003976" cy="254529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06E68DD1-80E8-4823-AC3A-BAD63536BB9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6478" y="4907904"/>
            <a:ext cx="1027112" cy="181255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594688-7AD8-4A48-A6D0-942ED4356BE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6676" y="4851499"/>
            <a:ext cx="1160613" cy="28108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3ABB32E9-0534-4CC8-BFA4-65F36BEAC0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94122" y="3504038"/>
            <a:ext cx="1279571" cy="27331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F4380E36-4BF6-4E3D-A542-449EE72D866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28505" y="4879585"/>
            <a:ext cx="1158480" cy="20957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F7BC79E9-4A1D-46C4-8C08-2E4178AB0D7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478567" y="4797059"/>
            <a:ext cx="1216507" cy="373062"/>
          </a:xfrm>
          <a:prstGeom prst="rect">
            <a:avLst/>
          </a:prstGeom>
        </p:spPr>
      </p:pic>
      <p:pic>
        <p:nvPicPr>
          <p:cNvPr id="155" name="Picture 154" descr="Logo, company name&#10;&#10;Description automatically generated">
            <a:extLst>
              <a:ext uri="{FF2B5EF4-FFF2-40B4-BE49-F238E27FC236}">
                <a16:creationId xmlns:a16="http://schemas.microsoft.com/office/drawing/2014/main" id="{BE4846D1-4527-4E53-9479-64FB33D0B788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89" y="4628254"/>
            <a:ext cx="822992" cy="681567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B299717-8B7D-4783-8009-289FCA6644D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93523" y="3558279"/>
            <a:ext cx="1234720" cy="185208"/>
          </a:xfrm>
          <a:prstGeom prst="rect">
            <a:avLst/>
          </a:prstGeom>
        </p:spPr>
      </p:pic>
      <p:pic>
        <p:nvPicPr>
          <p:cNvPr id="159" name="Picture 15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D5AF586-C8FF-406A-8A4B-CD79DE7FCD6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54" y="3429142"/>
            <a:ext cx="1235824" cy="42018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20D7E7EA-857F-4932-90F1-31603CD41A7B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14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503362"/>
            <a:ext cx="12192000" cy="5354637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270" y="59963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43929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chemeClr val="bg1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7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2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2D2207-558C-4A9F-8609-6E917B475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23830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lumns Layout - Reference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"/>
            <a:ext cx="12192000" cy="1503362"/>
          </a:xfrm>
          <a:prstGeom prst="rect">
            <a:avLst/>
          </a:prstGeom>
          <a:solidFill>
            <a:srgbClr val="FF5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87" y="54578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39510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chemeClr val="bg1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8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4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4CF394-D824-49F1-BFF7-E3362D298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1334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s Layout - Reference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"/>
            <a:ext cx="12192000" cy="1503362"/>
          </a:xfrm>
          <a:prstGeom prst="rect">
            <a:avLst/>
          </a:prstGeom>
          <a:solidFill>
            <a:srgbClr val="F7C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104" y="63414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45241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7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2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B87D4EF-1D88-4D8A-BD43-1D4FC2DF3C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936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and copyright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2B238-32AC-4B2C-8D83-6283C59E7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89188"/>
            <a:ext cx="3543300" cy="875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400"/>
              </a:lnSpc>
              <a:spcBef>
                <a:spcPts val="0"/>
              </a:spcBef>
              <a:buFontTx/>
              <a:buNone/>
              <a:defRPr lang="en-US" sz="2350" dirty="0">
                <a:solidFill>
                  <a:schemeClr val="bg1"/>
                </a:solidFill>
                <a:latin typeface="Raleway Medium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56406"/>
            <a:ext cx="4750543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buNone/>
              <a:defRPr lang="en-US" sz="615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623560"/>
            <a:ext cx="3543300" cy="3502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80"/>
              </a:lnSpc>
              <a:spcBef>
                <a:spcPts val="0"/>
              </a:spcBef>
              <a:buFontTx/>
              <a:buNone/>
              <a:defRPr lang="en-US" sz="1200" spc="40" baseline="0" dirty="0">
                <a:solidFill>
                  <a:schemeClr val="bg1">
                    <a:lumMod val="65000"/>
                  </a:schemeClr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B0F525-480D-4D8A-B1B5-18E69AC0C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54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78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4551" r:id="rId2"/>
    <p:sldLayoutId id="2147484550" r:id="rId3"/>
    <p:sldLayoutId id="2147484554" r:id="rId4"/>
    <p:sldLayoutId id="2147484561" r:id="rId5"/>
    <p:sldLayoutId id="2147484555" r:id="rId6"/>
    <p:sldLayoutId id="2147484535" r:id="rId7"/>
    <p:sldLayoutId id="2147484536" r:id="rId8"/>
    <p:sldLayoutId id="2147484556" r:id="rId9"/>
    <p:sldLayoutId id="2147484558" r:id="rId10"/>
    <p:sldLayoutId id="2147484560" r:id="rId11"/>
  </p:sldLayoutIdLst>
  <p:transition spd="med">
    <p:pull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5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3795" userDrawn="1">
          <p15:clr>
            <a:srgbClr val="F26B43"/>
          </p15:clr>
        </p15:guide>
        <p15:guide id="4" orient="horz" pos="200" userDrawn="1">
          <p15:clr>
            <a:srgbClr val="F26B43"/>
          </p15:clr>
        </p15:guide>
        <p15:guide id="5" orient="horz" pos="4133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  <p15:guide id="7" pos="1935" userDrawn="1">
          <p15:clr>
            <a:srgbClr val="F26B43"/>
          </p15:clr>
        </p15:guide>
        <p15:guide id="8" pos="5110" userDrawn="1">
          <p15:clr>
            <a:srgbClr val="F26B43"/>
          </p15:clr>
        </p15:guide>
        <p15:guide id="11" orient="horz" pos="947" userDrawn="1">
          <p15:clr>
            <a:srgbClr val="F26B43"/>
          </p15:clr>
        </p15:guide>
        <p15:guide id="12" pos="2557" userDrawn="1">
          <p15:clr>
            <a:srgbClr val="F26B43"/>
          </p15:clr>
        </p15:guide>
        <p15:guide id="13" pos="4960" userDrawn="1">
          <p15:clr>
            <a:srgbClr val="F26B43"/>
          </p15:clr>
        </p15:guide>
        <p15:guide id="14" orient="horz" pos="755" userDrawn="1">
          <p15:clr>
            <a:srgbClr val="F26B43"/>
          </p15:clr>
        </p15:guide>
        <p15:guide id="15" pos="3976" userDrawn="1">
          <p15:clr>
            <a:srgbClr val="F26B43"/>
          </p15:clr>
        </p15:guide>
        <p15:guide id="16" orient="horz" pos="1129" userDrawn="1">
          <p15:clr>
            <a:srgbClr val="F26B43"/>
          </p15:clr>
        </p15:guide>
        <p15:guide id="18" orient="horz" pos="1321" userDrawn="1">
          <p15:clr>
            <a:srgbClr val="F26B43"/>
          </p15:clr>
        </p15:guide>
        <p15:guide id="20" orient="horz" pos="1505" userDrawn="1">
          <p15:clr>
            <a:srgbClr val="F26B43"/>
          </p15:clr>
        </p15:guide>
        <p15:guide id="22" orient="horz" pos="1706" userDrawn="1">
          <p15:clr>
            <a:srgbClr val="F26B43"/>
          </p15:clr>
        </p15:guide>
        <p15:guide id="23" orient="horz" pos="1888" userDrawn="1">
          <p15:clr>
            <a:srgbClr val="F26B43"/>
          </p15:clr>
        </p15:guide>
        <p15:guide id="25" orient="horz" pos="2069" userDrawn="1">
          <p15:clr>
            <a:srgbClr val="F26B43"/>
          </p15:clr>
        </p15:guide>
        <p15:guide id="27" orient="horz" pos="2261" userDrawn="1">
          <p15:clr>
            <a:srgbClr val="F26B43"/>
          </p15:clr>
        </p15:guide>
        <p15:guide id="29" orient="horz" pos="2447" userDrawn="1">
          <p15:clr>
            <a:srgbClr val="F26B43"/>
          </p15:clr>
        </p15:guide>
        <p15:guide id="31" orient="horz" pos="2634" userDrawn="1">
          <p15:clr>
            <a:srgbClr val="F26B43"/>
          </p15:clr>
        </p15:guide>
        <p15:guide id="33" orient="horz" pos="2822" userDrawn="1">
          <p15:clr>
            <a:srgbClr val="F26B43"/>
          </p15:clr>
        </p15:guide>
        <p15:guide id="36" orient="horz" pos="3013" userDrawn="1">
          <p15:clr>
            <a:srgbClr val="F26B43"/>
          </p15:clr>
        </p15:guide>
        <p15:guide id="38" orient="horz" pos="3197" userDrawn="1">
          <p15:clr>
            <a:srgbClr val="F26B43"/>
          </p15:clr>
        </p15:guide>
        <p15:guide id="39" orient="horz" pos="3381" userDrawn="1">
          <p15:clr>
            <a:srgbClr val="F26B43"/>
          </p15:clr>
        </p15:guide>
        <p15:guide id="40" orient="horz" pos="3566" userDrawn="1">
          <p15:clr>
            <a:srgbClr val="F26B43"/>
          </p15:clr>
        </p15:guide>
        <p15:guide id="41" orient="horz" pos="3763" userDrawn="1">
          <p15:clr>
            <a:srgbClr val="F26B43"/>
          </p15:clr>
        </p15:guide>
        <p15:guide id="42" orient="horz" pos="565" userDrawn="1">
          <p15:clr>
            <a:srgbClr val="F26B43"/>
          </p15:clr>
        </p15:guide>
        <p15:guide id="43" orient="horz" pos="379" userDrawn="1">
          <p15:clr>
            <a:srgbClr val="F26B43"/>
          </p15:clr>
        </p15:guide>
        <p15:guide id="44" pos="272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53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4" r:id="rId2"/>
    <p:sldLayoutId id="2147484537" r:id="rId3"/>
    <p:sldLayoutId id="2147484544" r:id="rId4"/>
    <p:sldLayoutId id="2147484543" r:id="rId5"/>
    <p:sldLayoutId id="2147484548" r:id="rId6"/>
    <p:sldLayoutId id="2147484496" r:id="rId7"/>
    <p:sldLayoutId id="2147484538" r:id="rId8"/>
    <p:sldLayoutId id="2147484539" r:id="rId9"/>
    <p:sldLayoutId id="2147484542" r:id="rId10"/>
    <p:sldLayoutId id="2147484541" r:id="rId11"/>
    <p:sldLayoutId id="2147484540" r:id="rId12"/>
    <p:sldLayoutId id="2147484477" r:id="rId13"/>
    <p:sldLayoutId id="2147484476" r:id="rId14"/>
    <p:sldLayoutId id="2147484546" r:id="rId15"/>
    <p:sldLayoutId id="2147484547" r:id="rId16"/>
    <p:sldLayoutId id="2147484525" r:id="rId17"/>
    <p:sldLayoutId id="2147484559" r:id="rId18"/>
    <p:sldLayoutId id="2147484498" r:id="rId19"/>
    <p:sldLayoutId id="2147484530" r:id="rId20"/>
    <p:sldLayoutId id="2147484529" r:id="rId21"/>
    <p:sldLayoutId id="214748448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amirdobric.me/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10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7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99.svg"/><Relationship Id="rId4" Type="http://schemas.openxmlformats.org/officeDocument/2006/relationships/image" Target="../media/image96.svg"/><Relationship Id="rId9" Type="http://schemas.openxmlformats.org/officeDocument/2006/relationships/image" Target="../media/image63.png"/><Relationship Id="rId14" Type="http://schemas.openxmlformats.org/officeDocument/2006/relationships/image" Target="../media/image10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019B4-1167-491A-92D2-4A290B195FC5}"/>
              </a:ext>
            </a:extLst>
          </p:cNvPr>
          <p:cNvSpPr txBox="1"/>
          <p:nvPr/>
        </p:nvSpPr>
        <p:spPr>
          <a:xfrm>
            <a:off x="7945965" y="6268105"/>
            <a:ext cx="3818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baseline="0" err="1">
                <a:solidFill>
                  <a:srgbClr val="2B318B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daenet</a:t>
            </a:r>
            <a:r>
              <a:rPr lang="de-DE" sz="900" b="0" i="0" baseline="0">
                <a:solidFill>
                  <a:srgbClr val="2B318B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Gesellschaft für Informationstechnologie</a:t>
            </a:r>
            <a:endParaRPr lang="en-US" sz="900" b="0">
              <a:solidFill>
                <a:srgbClr val="2B318B"/>
              </a:solidFill>
              <a:latin typeface="Raleway" panose="020B00030301010600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F5972F-6CA6-4C5E-A125-80EDE2571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632" y="25970"/>
            <a:ext cx="8531243" cy="881063"/>
          </a:xfrm>
        </p:spPr>
        <p:txBody>
          <a:bodyPr lIns="0" tIns="0" rIns="0" bIns="0" anchor="t"/>
          <a:lstStyle/>
          <a:p>
            <a:r>
              <a:rPr lang="es-ES" dirty="0">
                <a:solidFill>
                  <a:srgbClr val="002060"/>
                </a:solidFill>
                <a:latin typeface="Raleway ExtraBold"/>
              </a:rPr>
              <a:t>Azure </a:t>
            </a:r>
            <a:r>
              <a:rPr lang="es-ES" dirty="0" err="1">
                <a:solidFill>
                  <a:srgbClr val="002060"/>
                </a:solidFill>
                <a:latin typeface="Raleway ExtraBold"/>
              </a:rPr>
              <a:t>Best</a:t>
            </a:r>
            <a:r>
              <a:rPr lang="es-ES" dirty="0">
                <a:solidFill>
                  <a:srgbClr val="002060"/>
                </a:solidFill>
                <a:latin typeface="Raleway ExtraBold"/>
              </a:rPr>
              <a:t> </a:t>
            </a:r>
            <a:r>
              <a:rPr lang="es-ES" dirty="0" err="1">
                <a:solidFill>
                  <a:srgbClr val="002060"/>
                </a:solidFill>
                <a:latin typeface="Raleway ExtraBold"/>
              </a:rPr>
              <a:t>Practices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B76C0-8429-4C45-A974-AE1A0E1E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119" y="925830"/>
            <a:ext cx="7025263" cy="1564005"/>
          </a:xfrm>
        </p:spPr>
        <p:txBody>
          <a:bodyPr lIns="0" tIns="0" rIns="0" bIns="0" anchor="t"/>
          <a:lstStyle/>
          <a:p>
            <a:r>
              <a:rPr lang="en-US" sz="2800" dirty="0">
                <a:latin typeface="Raleway"/>
              </a:rPr>
              <a:t>Architecting Complex Solutions </a:t>
            </a:r>
            <a:br>
              <a:rPr lang="en-US" sz="2800" dirty="0">
                <a:latin typeface="Raleway"/>
              </a:rPr>
            </a:br>
            <a:r>
              <a:rPr lang="en-US" sz="2800" dirty="0">
                <a:latin typeface="Raleway"/>
              </a:rPr>
              <a:t>with Heavy Loads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DE7E62-8144-42F6-A705-5E0BAA7C89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119" y="3282600"/>
            <a:ext cx="3543300" cy="946467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de-DE" dirty="0">
                <a:latin typeface="Raleway SemiBold"/>
              </a:rPr>
              <a:t>By Damir Dobric</a:t>
            </a:r>
          </a:p>
          <a:p>
            <a:pPr marL="0" indent="0">
              <a:buNone/>
            </a:pPr>
            <a:r>
              <a:rPr lang="de-DE" sz="1200" dirty="0">
                <a:latin typeface="Raleway SemiBold"/>
              </a:rPr>
              <a:t>Lead Software </a:t>
            </a:r>
            <a:r>
              <a:rPr lang="de-DE" sz="1200" dirty="0" err="1">
                <a:latin typeface="Raleway SemiBold"/>
              </a:rPr>
              <a:t>Architect</a:t>
            </a:r>
            <a:endParaRPr lang="de-DE" sz="1200" dirty="0">
              <a:latin typeface="Raleway SemiBold"/>
            </a:endParaRPr>
          </a:p>
          <a:p>
            <a:pPr marL="0" indent="0">
              <a:buNone/>
            </a:pPr>
            <a:r>
              <a:rPr lang="de-DE" sz="1200" dirty="0">
                <a:latin typeface="Raleway SemiBold"/>
              </a:rPr>
              <a:t>Microsoft Regional </a:t>
            </a:r>
            <a:r>
              <a:rPr lang="de-DE" sz="1200" dirty="0" err="1">
                <a:latin typeface="Raleway SemiBold"/>
              </a:rPr>
              <a:t>Director</a:t>
            </a:r>
            <a:r>
              <a:rPr lang="de-DE" sz="1200" dirty="0">
                <a:latin typeface="Raleway SemiBold"/>
              </a:rPr>
              <a:t>, Azure MVP</a:t>
            </a:r>
          </a:p>
          <a:p>
            <a:pPr marL="0" indent="0">
              <a:buNone/>
            </a:pPr>
            <a:r>
              <a:rPr lang="de-DE" sz="1200" dirty="0">
                <a:latin typeface="Raleway SemiBold"/>
                <a:hlinkClick r:id="rId3"/>
              </a:rPr>
              <a:t>https://damirdobric.me</a:t>
            </a:r>
            <a:r>
              <a:rPr lang="de-DE" sz="1200" dirty="0">
                <a:latin typeface="Raleway SemiBold"/>
              </a:rPr>
              <a:t>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63775179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832E6E-7C99-383E-8440-B19E91B7C1FE}"/>
              </a:ext>
            </a:extLst>
          </p:cNvPr>
          <p:cNvSpPr/>
          <p:nvPr/>
        </p:nvSpPr>
        <p:spPr>
          <a:xfrm>
            <a:off x="3905313" y="2036471"/>
            <a:ext cx="4765125" cy="3548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of RAM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4226476" y="2666290"/>
            <a:ext cx="3949336" cy="25947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9DFDA-05CB-ACB4-CF6C-E27734E1201D}"/>
              </a:ext>
            </a:extLst>
          </p:cNvPr>
          <p:cNvSpPr/>
          <p:nvPr/>
        </p:nvSpPr>
        <p:spPr>
          <a:xfrm>
            <a:off x="4506558" y="3562189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 Private Memory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0CB2E952-7AB4-E1C3-3C43-058F2DBC1471}"/>
              </a:ext>
            </a:extLst>
          </p:cNvPr>
          <p:cNvSpPr/>
          <p:nvPr/>
        </p:nvSpPr>
        <p:spPr>
          <a:xfrm>
            <a:off x="3623288" y="6045748"/>
            <a:ext cx="2037786" cy="736699"/>
          </a:xfrm>
          <a:prstGeom prst="wedgeRectCallout">
            <a:avLst>
              <a:gd name="adj1" fmla="val -7634"/>
              <a:gd name="adj2" fmla="val -160187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20A4460-1DD1-514F-526B-7D3596D48EA2}"/>
              </a:ext>
            </a:extLst>
          </p:cNvPr>
          <p:cNvSpPr/>
          <p:nvPr/>
        </p:nvSpPr>
        <p:spPr>
          <a:xfrm>
            <a:off x="6201143" y="6045747"/>
            <a:ext cx="2037786" cy="736699"/>
          </a:xfrm>
          <a:prstGeom prst="wedgeRectCallout">
            <a:avLst>
              <a:gd name="adj1" fmla="val -18193"/>
              <a:gd name="adj2" fmla="val -187932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Large Object(s) inside of process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E15940B-FC50-5DD2-EAFF-80425A6940CE}"/>
              </a:ext>
            </a:extLst>
          </p:cNvPr>
          <p:cNvSpPr/>
          <p:nvPr/>
        </p:nvSpPr>
        <p:spPr>
          <a:xfrm>
            <a:off x="1372901" y="1977361"/>
            <a:ext cx="2037786" cy="901700"/>
          </a:xfrm>
          <a:prstGeom prst="wedgeRectCallout">
            <a:avLst>
              <a:gd name="adj1" fmla="val 67328"/>
              <a:gd name="adj2" fmla="val 92436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Physical memory Boundary</a:t>
            </a:r>
          </a:p>
        </p:txBody>
      </p:sp>
    </p:spTree>
    <p:extLst>
      <p:ext uri="{BB962C8B-B14F-4D97-AF65-F5344CB8AC3E}">
        <p14:creationId xmlns:p14="http://schemas.microsoft.com/office/powerpoint/2010/main" val="347170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832E6E-7C99-383E-8440-B19E91B7C1FE}"/>
              </a:ext>
            </a:extLst>
          </p:cNvPr>
          <p:cNvSpPr/>
          <p:nvPr/>
        </p:nvSpPr>
        <p:spPr>
          <a:xfrm>
            <a:off x="3905313" y="2036471"/>
            <a:ext cx="4765125" cy="3548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of RAM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4226476" y="2162287"/>
            <a:ext cx="3949336" cy="309876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9DFDA-05CB-ACB4-CF6C-E27734E1201D}"/>
              </a:ext>
            </a:extLst>
          </p:cNvPr>
          <p:cNvSpPr/>
          <p:nvPr/>
        </p:nvSpPr>
        <p:spPr>
          <a:xfrm>
            <a:off x="4506558" y="2280622"/>
            <a:ext cx="3389171" cy="2869228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 Private Memory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0CB2E952-7AB4-E1C3-3C43-058F2DBC1471}"/>
              </a:ext>
            </a:extLst>
          </p:cNvPr>
          <p:cNvSpPr/>
          <p:nvPr/>
        </p:nvSpPr>
        <p:spPr>
          <a:xfrm>
            <a:off x="3623288" y="6045748"/>
            <a:ext cx="2037786" cy="736699"/>
          </a:xfrm>
          <a:prstGeom prst="wedgeRectCallout">
            <a:avLst>
              <a:gd name="adj1" fmla="val -7634"/>
              <a:gd name="adj2" fmla="val -160187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20A4460-1DD1-514F-526B-7D3596D48EA2}"/>
              </a:ext>
            </a:extLst>
          </p:cNvPr>
          <p:cNvSpPr/>
          <p:nvPr/>
        </p:nvSpPr>
        <p:spPr>
          <a:xfrm>
            <a:off x="6201143" y="6045747"/>
            <a:ext cx="2037786" cy="736699"/>
          </a:xfrm>
          <a:prstGeom prst="wedgeRectCallout">
            <a:avLst>
              <a:gd name="adj1" fmla="val -18193"/>
              <a:gd name="adj2" fmla="val -187932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Large Object(s) inside of process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B9ABFF5-BE4F-BEF0-3119-F3AE524ED92B}"/>
              </a:ext>
            </a:extLst>
          </p:cNvPr>
          <p:cNvSpPr/>
          <p:nvPr/>
        </p:nvSpPr>
        <p:spPr>
          <a:xfrm>
            <a:off x="1372901" y="1977361"/>
            <a:ext cx="2037786" cy="901700"/>
          </a:xfrm>
          <a:prstGeom prst="wedgeRectCallout">
            <a:avLst>
              <a:gd name="adj1" fmla="val 67328"/>
              <a:gd name="adj2" fmla="val 92436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Physical memory Boundary</a:t>
            </a:r>
          </a:p>
        </p:txBody>
      </p:sp>
    </p:spTree>
    <p:extLst>
      <p:ext uri="{BB962C8B-B14F-4D97-AF65-F5344CB8AC3E}">
        <p14:creationId xmlns:p14="http://schemas.microsoft.com/office/powerpoint/2010/main" val="293094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832E6E-7C99-383E-8440-B19E91B7C1FE}"/>
              </a:ext>
            </a:extLst>
          </p:cNvPr>
          <p:cNvSpPr/>
          <p:nvPr/>
        </p:nvSpPr>
        <p:spPr>
          <a:xfrm>
            <a:off x="3905313" y="2036471"/>
            <a:ext cx="4765125" cy="3548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of RAM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4226476" y="1575743"/>
            <a:ext cx="3949336" cy="368531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9DFDA-05CB-ACB4-CF6C-E27734E1201D}"/>
              </a:ext>
            </a:extLst>
          </p:cNvPr>
          <p:cNvSpPr/>
          <p:nvPr/>
        </p:nvSpPr>
        <p:spPr>
          <a:xfrm>
            <a:off x="4506558" y="1785769"/>
            <a:ext cx="3389171" cy="3364081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 Private Memory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0CB2E952-7AB4-E1C3-3C43-058F2DBC1471}"/>
              </a:ext>
            </a:extLst>
          </p:cNvPr>
          <p:cNvSpPr/>
          <p:nvPr/>
        </p:nvSpPr>
        <p:spPr>
          <a:xfrm>
            <a:off x="3623288" y="6045748"/>
            <a:ext cx="2037786" cy="736699"/>
          </a:xfrm>
          <a:prstGeom prst="wedgeRectCallout">
            <a:avLst>
              <a:gd name="adj1" fmla="val -7634"/>
              <a:gd name="adj2" fmla="val -160187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20A4460-1DD1-514F-526B-7D3596D48EA2}"/>
              </a:ext>
            </a:extLst>
          </p:cNvPr>
          <p:cNvSpPr/>
          <p:nvPr/>
        </p:nvSpPr>
        <p:spPr>
          <a:xfrm>
            <a:off x="6201143" y="6045747"/>
            <a:ext cx="2037786" cy="736699"/>
          </a:xfrm>
          <a:prstGeom prst="wedgeRectCallout">
            <a:avLst>
              <a:gd name="adj1" fmla="val -18193"/>
              <a:gd name="adj2" fmla="val -187932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Large Object(s) inside of process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B9ABFF5-BE4F-BEF0-3119-F3AE524ED92B}"/>
              </a:ext>
            </a:extLst>
          </p:cNvPr>
          <p:cNvSpPr/>
          <p:nvPr/>
        </p:nvSpPr>
        <p:spPr>
          <a:xfrm>
            <a:off x="1372901" y="1977361"/>
            <a:ext cx="2037786" cy="901700"/>
          </a:xfrm>
          <a:prstGeom prst="wedgeRectCallout">
            <a:avLst>
              <a:gd name="adj1" fmla="val 67328"/>
              <a:gd name="adj2" fmla="val 92436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Physical memory Boundary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7C9F32F-39A3-1D7E-AE48-68EA3E9D418E}"/>
              </a:ext>
            </a:extLst>
          </p:cNvPr>
          <p:cNvSpPr/>
          <p:nvPr/>
        </p:nvSpPr>
        <p:spPr>
          <a:xfrm>
            <a:off x="8324134" y="474819"/>
            <a:ext cx="2037786" cy="901700"/>
          </a:xfrm>
          <a:prstGeom prst="wedgeRectCallout">
            <a:avLst>
              <a:gd name="adj1" fmla="val -67817"/>
              <a:gd name="adj2" fmla="val 96015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91156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E575B-F120-13AB-FC19-DEF271B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my Docker softly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6AD71B-4B7B-D5C0-1EA2-0368B5C5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Exit Code 134</a:t>
            </a:r>
          </a:p>
          <a:p>
            <a:pPr lvl="1"/>
            <a:r>
              <a:rPr lang="en-US" dirty="0"/>
              <a:t>Abnormal termination (SIGABRT)</a:t>
            </a:r>
          </a:p>
          <a:p>
            <a:pPr lvl="1"/>
            <a:r>
              <a:rPr lang="en-US" dirty="0"/>
              <a:t>Container Abnormally Terminated itself</a:t>
            </a:r>
          </a:p>
          <a:p>
            <a:pPr lvl="1"/>
            <a:r>
              <a:rPr lang="en-US" dirty="0"/>
              <a:t>Status </a:t>
            </a:r>
            <a:r>
              <a:rPr lang="en-US" i="1" dirty="0"/>
              <a:t>Out of Memory</a:t>
            </a:r>
          </a:p>
          <a:p>
            <a:r>
              <a:rPr lang="en-US" dirty="0"/>
              <a:t>Exit Code 137 </a:t>
            </a:r>
          </a:p>
          <a:p>
            <a:pPr lvl="1"/>
            <a:r>
              <a:rPr lang="en-US" dirty="0"/>
              <a:t>Immediate Termination (SIGKILL)</a:t>
            </a:r>
          </a:p>
          <a:p>
            <a:pPr lvl="1"/>
            <a:r>
              <a:rPr lang="en-US" dirty="0"/>
              <a:t>Docker Kill</a:t>
            </a:r>
          </a:p>
          <a:p>
            <a:pPr lvl="1"/>
            <a:r>
              <a:rPr lang="en-US" dirty="0"/>
              <a:t>Status </a:t>
            </a:r>
            <a:r>
              <a:rPr lang="en-US" i="1" dirty="0" err="1"/>
              <a:t>OOMKilled</a:t>
            </a:r>
            <a:endParaRPr lang="en-US" i="1" dirty="0"/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FE831-822A-CE7F-0286-488A8F1D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57" y="1636783"/>
            <a:ext cx="5172797" cy="274358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47FF8DC-B407-A1A3-7E91-F09C3AA0AFCF}"/>
              </a:ext>
            </a:extLst>
          </p:cNvPr>
          <p:cNvSpPr/>
          <p:nvPr/>
        </p:nvSpPr>
        <p:spPr>
          <a:xfrm>
            <a:off x="9183756" y="507036"/>
            <a:ext cx="1179444" cy="708991"/>
          </a:xfrm>
          <a:custGeom>
            <a:avLst/>
            <a:gdLst>
              <a:gd name="connsiteX0" fmla="*/ 0 w 1179444"/>
              <a:gd name="connsiteY0" fmla="*/ 0 h 708991"/>
              <a:gd name="connsiteX1" fmla="*/ 196574 w 1179444"/>
              <a:gd name="connsiteY1" fmla="*/ 0 h 708991"/>
              <a:gd name="connsiteX2" fmla="*/ 196574 w 1179444"/>
              <a:gd name="connsiteY2" fmla="*/ 0 h 708991"/>
              <a:gd name="connsiteX3" fmla="*/ 491435 w 1179444"/>
              <a:gd name="connsiteY3" fmla="*/ 0 h 708991"/>
              <a:gd name="connsiteX4" fmla="*/ 821679 w 1179444"/>
              <a:gd name="connsiteY4" fmla="*/ 0 h 708991"/>
              <a:gd name="connsiteX5" fmla="*/ 1179444 w 1179444"/>
              <a:gd name="connsiteY5" fmla="*/ 0 h 708991"/>
              <a:gd name="connsiteX6" fmla="*/ 1179444 w 1179444"/>
              <a:gd name="connsiteY6" fmla="*/ 413578 h 708991"/>
              <a:gd name="connsiteX7" fmla="*/ 1179444 w 1179444"/>
              <a:gd name="connsiteY7" fmla="*/ 413578 h 708991"/>
              <a:gd name="connsiteX8" fmla="*/ 1179444 w 1179444"/>
              <a:gd name="connsiteY8" fmla="*/ 590826 h 708991"/>
              <a:gd name="connsiteX9" fmla="*/ 1179444 w 1179444"/>
              <a:gd name="connsiteY9" fmla="*/ 708991 h 708991"/>
              <a:gd name="connsiteX10" fmla="*/ 821679 w 1179444"/>
              <a:gd name="connsiteY10" fmla="*/ 708991 h 708991"/>
              <a:gd name="connsiteX11" fmla="*/ 491435 w 1179444"/>
              <a:gd name="connsiteY11" fmla="*/ 708991 h 708991"/>
              <a:gd name="connsiteX12" fmla="*/ 147454 w 1179444"/>
              <a:gd name="connsiteY12" fmla="*/ 948498 h 708991"/>
              <a:gd name="connsiteX13" fmla="*/ -183038 w 1179444"/>
              <a:gd name="connsiteY13" fmla="*/ 1178612 h 708991"/>
              <a:gd name="connsiteX14" fmla="*/ 2972 w 1179444"/>
              <a:gd name="connsiteY14" fmla="*/ 948498 h 708991"/>
              <a:gd name="connsiteX15" fmla="*/ 196574 w 1179444"/>
              <a:gd name="connsiteY15" fmla="*/ 708991 h 708991"/>
              <a:gd name="connsiteX16" fmla="*/ 0 w 1179444"/>
              <a:gd name="connsiteY16" fmla="*/ 708991 h 708991"/>
              <a:gd name="connsiteX17" fmla="*/ 0 w 1179444"/>
              <a:gd name="connsiteY17" fmla="*/ 590826 h 708991"/>
              <a:gd name="connsiteX18" fmla="*/ 0 w 1179444"/>
              <a:gd name="connsiteY18" fmla="*/ 413578 h 708991"/>
              <a:gd name="connsiteX19" fmla="*/ 0 w 1179444"/>
              <a:gd name="connsiteY19" fmla="*/ 413578 h 708991"/>
              <a:gd name="connsiteX20" fmla="*/ 0 w 1179444"/>
              <a:gd name="connsiteY20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79444" h="708991" fill="none" extrusionOk="0">
                <a:moveTo>
                  <a:pt x="0" y="0"/>
                </a:moveTo>
                <a:cubicBezTo>
                  <a:pt x="69855" y="-1864"/>
                  <a:pt x="105867" y="16904"/>
                  <a:pt x="196574" y="0"/>
                </a:cubicBezTo>
                <a:lnTo>
                  <a:pt x="196574" y="0"/>
                </a:lnTo>
                <a:cubicBezTo>
                  <a:pt x="335728" y="-16351"/>
                  <a:pt x="404187" y="3624"/>
                  <a:pt x="491435" y="0"/>
                </a:cubicBezTo>
                <a:cubicBezTo>
                  <a:pt x="564741" y="-3362"/>
                  <a:pt x="679959" y="4051"/>
                  <a:pt x="821679" y="0"/>
                </a:cubicBezTo>
                <a:cubicBezTo>
                  <a:pt x="963399" y="-4051"/>
                  <a:pt x="1093906" y="8472"/>
                  <a:pt x="1179444" y="0"/>
                </a:cubicBezTo>
                <a:cubicBezTo>
                  <a:pt x="1214795" y="129348"/>
                  <a:pt x="1163045" y="306675"/>
                  <a:pt x="1179444" y="413578"/>
                </a:cubicBezTo>
                <a:lnTo>
                  <a:pt x="1179444" y="413578"/>
                </a:lnTo>
                <a:cubicBezTo>
                  <a:pt x="1193739" y="474821"/>
                  <a:pt x="1164213" y="514638"/>
                  <a:pt x="1179444" y="590826"/>
                </a:cubicBezTo>
                <a:cubicBezTo>
                  <a:pt x="1191165" y="648865"/>
                  <a:pt x="1168585" y="672722"/>
                  <a:pt x="1179444" y="708991"/>
                </a:cubicBezTo>
                <a:cubicBezTo>
                  <a:pt x="1038009" y="743304"/>
                  <a:pt x="906765" y="689409"/>
                  <a:pt x="821679" y="708991"/>
                </a:cubicBezTo>
                <a:cubicBezTo>
                  <a:pt x="736593" y="728573"/>
                  <a:pt x="604462" y="686609"/>
                  <a:pt x="491435" y="708991"/>
                </a:cubicBezTo>
                <a:cubicBezTo>
                  <a:pt x="384098" y="809122"/>
                  <a:pt x="236365" y="825710"/>
                  <a:pt x="147454" y="948498"/>
                </a:cubicBezTo>
                <a:cubicBezTo>
                  <a:pt x="58543" y="1071286"/>
                  <a:pt x="-131313" y="1087727"/>
                  <a:pt x="-183038" y="1178612"/>
                </a:cubicBezTo>
                <a:cubicBezTo>
                  <a:pt x="-101457" y="1054365"/>
                  <a:pt x="-83109" y="1064292"/>
                  <a:pt x="2972" y="948498"/>
                </a:cubicBezTo>
                <a:cubicBezTo>
                  <a:pt x="89053" y="832704"/>
                  <a:pt x="137327" y="816664"/>
                  <a:pt x="196574" y="708991"/>
                </a:cubicBezTo>
                <a:cubicBezTo>
                  <a:pt x="139325" y="715409"/>
                  <a:pt x="67568" y="690856"/>
                  <a:pt x="0" y="708991"/>
                </a:cubicBezTo>
                <a:cubicBezTo>
                  <a:pt x="-868" y="670135"/>
                  <a:pt x="4525" y="639515"/>
                  <a:pt x="0" y="590826"/>
                </a:cubicBezTo>
                <a:cubicBezTo>
                  <a:pt x="-19861" y="502286"/>
                  <a:pt x="5339" y="490230"/>
                  <a:pt x="0" y="413578"/>
                </a:cubicBezTo>
                <a:lnTo>
                  <a:pt x="0" y="413578"/>
                </a:lnTo>
                <a:cubicBezTo>
                  <a:pt x="-30929" y="328814"/>
                  <a:pt x="21709" y="195397"/>
                  <a:pt x="0" y="0"/>
                </a:cubicBezTo>
                <a:close/>
              </a:path>
              <a:path w="1179444" h="708991" stroke="0" extrusionOk="0">
                <a:moveTo>
                  <a:pt x="0" y="0"/>
                </a:moveTo>
                <a:cubicBezTo>
                  <a:pt x="91967" y="-12056"/>
                  <a:pt x="101745" y="9090"/>
                  <a:pt x="196574" y="0"/>
                </a:cubicBezTo>
                <a:lnTo>
                  <a:pt x="196574" y="0"/>
                </a:lnTo>
                <a:cubicBezTo>
                  <a:pt x="307778" y="-2406"/>
                  <a:pt x="411082" y="32977"/>
                  <a:pt x="491435" y="0"/>
                </a:cubicBezTo>
                <a:cubicBezTo>
                  <a:pt x="667678" y="-42255"/>
                  <a:pt x="734411" y="20607"/>
                  <a:pt x="849200" y="0"/>
                </a:cubicBezTo>
                <a:cubicBezTo>
                  <a:pt x="963989" y="-20607"/>
                  <a:pt x="1095539" y="38660"/>
                  <a:pt x="1179444" y="0"/>
                </a:cubicBezTo>
                <a:cubicBezTo>
                  <a:pt x="1198018" y="102439"/>
                  <a:pt x="1173117" y="304235"/>
                  <a:pt x="1179444" y="413578"/>
                </a:cubicBezTo>
                <a:lnTo>
                  <a:pt x="1179444" y="413578"/>
                </a:lnTo>
                <a:cubicBezTo>
                  <a:pt x="1187102" y="469426"/>
                  <a:pt x="1168555" y="537589"/>
                  <a:pt x="1179444" y="590826"/>
                </a:cubicBezTo>
                <a:cubicBezTo>
                  <a:pt x="1187828" y="631091"/>
                  <a:pt x="1166370" y="659855"/>
                  <a:pt x="1179444" y="708991"/>
                </a:cubicBezTo>
                <a:cubicBezTo>
                  <a:pt x="1079588" y="741081"/>
                  <a:pt x="906855" y="671711"/>
                  <a:pt x="835440" y="708991"/>
                </a:cubicBezTo>
                <a:cubicBezTo>
                  <a:pt x="764025" y="746271"/>
                  <a:pt x="641334" y="684651"/>
                  <a:pt x="491435" y="708991"/>
                </a:cubicBezTo>
                <a:cubicBezTo>
                  <a:pt x="378937" y="832376"/>
                  <a:pt x="239522" y="880972"/>
                  <a:pt x="147454" y="948498"/>
                </a:cubicBezTo>
                <a:cubicBezTo>
                  <a:pt x="55385" y="1016024"/>
                  <a:pt x="-118007" y="1120616"/>
                  <a:pt x="-183038" y="1178612"/>
                </a:cubicBezTo>
                <a:cubicBezTo>
                  <a:pt x="-157276" y="1118278"/>
                  <a:pt x="-26807" y="994646"/>
                  <a:pt x="6768" y="943802"/>
                </a:cubicBezTo>
                <a:cubicBezTo>
                  <a:pt x="40343" y="892958"/>
                  <a:pt x="139543" y="804724"/>
                  <a:pt x="196574" y="708991"/>
                </a:cubicBezTo>
                <a:cubicBezTo>
                  <a:pt x="142675" y="710376"/>
                  <a:pt x="79138" y="686338"/>
                  <a:pt x="0" y="708991"/>
                </a:cubicBezTo>
                <a:cubicBezTo>
                  <a:pt x="-3562" y="655853"/>
                  <a:pt x="8694" y="631791"/>
                  <a:pt x="0" y="590826"/>
                </a:cubicBezTo>
                <a:cubicBezTo>
                  <a:pt x="-6476" y="520060"/>
                  <a:pt x="9375" y="490352"/>
                  <a:pt x="0" y="413578"/>
                </a:cubicBezTo>
                <a:lnTo>
                  <a:pt x="0" y="413578"/>
                </a:lnTo>
                <a:cubicBezTo>
                  <a:pt x="-20784" y="286957"/>
                  <a:pt x="36912" y="1217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65519"/>
                      <a:gd name="adj2" fmla="val 1162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Inspect the container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B0F4EB-8767-D517-56AC-A859E0207419}"/>
              </a:ext>
            </a:extLst>
          </p:cNvPr>
          <p:cNvSpPr/>
          <p:nvPr/>
        </p:nvSpPr>
        <p:spPr>
          <a:xfrm>
            <a:off x="7382366" y="3429000"/>
            <a:ext cx="1255096" cy="257463"/>
          </a:xfrm>
          <a:custGeom>
            <a:avLst/>
            <a:gdLst>
              <a:gd name="connsiteX0" fmla="*/ 0 w 1255096"/>
              <a:gd name="connsiteY0" fmla="*/ 0 h 257463"/>
              <a:gd name="connsiteX1" fmla="*/ 209183 w 1255096"/>
              <a:gd name="connsiteY1" fmla="*/ 0 h 257463"/>
              <a:gd name="connsiteX2" fmla="*/ 209183 w 1255096"/>
              <a:gd name="connsiteY2" fmla="*/ 0 h 257463"/>
              <a:gd name="connsiteX3" fmla="*/ 522957 w 1255096"/>
              <a:gd name="connsiteY3" fmla="*/ 0 h 257463"/>
              <a:gd name="connsiteX4" fmla="*/ 867062 w 1255096"/>
              <a:gd name="connsiteY4" fmla="*/ 0 h 257463"/>
              <a:gd name="connsiteX5" fmla="*/ 1255096 w 1255096"/>
              <a:gd name="connsiteY5" fmla="*/ 0 h 257463"/>
              <a:gd name="connsiteX6" fmla="*/ 1255096 w 1255096"/>
              <a:gd name="connsiteY6" fmla="*/ 150187 h 257463"/>
              <a:gd name="connsiteX7" fmla="*/ 1255096 w 1255096"/>
              <a:gd name="connsiteY7" fmla="*/ 150187 h 257463"/>
              <a:gd name="connsiteX8" fmla="*/ 1255096 w 1255096"/>
              <a:gd name="connsiteY8" fmla="*/ 214553 h 257463"/>
              <a:gd name="connsiteX9" fmla="*/ 1255096 w 1255096"/>
              <a:gd name="connsiteY9" fmla="*/ 257463 h 257463"/>
              <a:gd name="connsiteX10" fmla="*/ 903669 w 1255096"/>
              <a:gd name="connsiteY10" fmla="*/ 257463 h 257463"/>
              <a:gd name="connsiteX11" fmla="*/ 522957 w 1255096"/>
              <a:gd name="connsiteY11" fmla="*/ 257463 h 257463"/>
              <a:gd name="connsiteX12" fmla="*/ 209183 w 1255096"/>
              <a:gd name="connsiteY12" fmla="*/ 257463 h 257463"/>
              <a:gd name="connsiteX13" fmla="*/ 209183 w 1255096"/>
              <a:gd name="connsiteY13" fmla="*/ 257463 h 257463"/>
              <a:gd name="connsiteX14" fmla="*/ 0 w 1255096"/>
              <a:gd name="connsiteY14" fmla="*/ 257463 h 257463"/>
              <a:gd name="connsiteX15" fmla="*/ 0 w 1255096"/>
              <a:gd name="connsiteY15" fmla="*/ 214553 h 257463"/>
              <a:gd name="connsiteX16" fmla="*/ 0 w 1255096"/>
              <a:gd name="connsiteY16" fmla="*/ 155670 h 257463"/>
              <a:gd name="connsiteX17" fmla="*/ 0 w 1255096"/>
              <a:gd name="connsiteY17" fmla="*/ 150187 h 257463"/>
              <a:gd name="connsiteX18" fmla="*/ 0 w 1255096"/>
              <a:gd name="connsiteY18" fmla="*/ 0 h 25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55096" h="257463" fill="none" extrusionOk="0">
                <a:moveTo>
                  <a:pt x="0" y="0"/>
                </a:moveTo>
                <a:cubicBezTo>
                  <a:pt x="78780" y="-24372"/>
                  <a:pt x="134628" y="5667"/>
                  <a:pt x="209183" y="0"/>
                </a:cubicBezTo>
                <a:lnTo>
                  <a:pt x="209183" y="0"/>
                </a:lnTo>
                <a:cubicBezTo>
                  <a:pt x="278829" y="-5712"/>
                  <a:pt x="384202" y="3929"/>
                  <a:pt x="522957" y="0"/>
                </a:cubicBezTo>
                <a:cubicBezTo>
                  <a:pt x="629670" y="-20305"/>
                  <a:pt x="766464" y="7651"/>
                  <a:pt x="867062" y="0"/>
                </a:cubicBezTo>
                <a:cubicBezTo>
                  <a:pt x="967661" y="-7651"/>
                  <a:pt x="1108845" y="18703"/>
                  <a:pt x="1255096" y="0"/>
                </a:cubicBezTo>
                <a:cubicBezTo>
                  <a:pt x="1262763" y="59768"/>
                  <a:pt x="1237965" y="86399"/>
                  <a:pt x="1255096" y="150187"/>
                </a:cubicBezTo>
                <a:lnTo>
                  <a:pt x="1255096" y="150187"/>
                </a:lnTo>
                <a:cubicBezTo>
                  <a:pt x="1259999" y="174230"/>
                  <a:pt x="1247597" y="188932"/>
                  <a:pt x="1255096" y="214553"/>
                </a:cubicBezTo>
                <a:cubicBezTo>
                  <a:pt x="1257724" y="230954"/>
                  <a:pt x="1251071" y="246418"/>
                  <a:pt x="1255096" y="257463"/>
                </a:cubicBezTo>
                <a:cubicBezTo>
                  <a:pt x="1171065" y="298798"/>
                  <a:pt x="1021954" y="234382"/>
                  <a:pt x="903669" y="257463"/>
                </a:cubicBezTo>
                <a:cubicBezTo>
                  <a:pt x="785384" y="280544"/>
                  <a:pt x="656541" y="248211"/>
                  <a:pt x="522957" y="257463"/>
                </a:cubicBezTo>
                <a:cubicBezTo>
                  <a:pt x="369246" y="284836"/>
                  <a:pt x="312964" y="223138"/>
                  <a:pt x="209183" y="257463"/>
                </a:cubicBezTo>
                <a:lnTo>
                  <a:pt x="209183" y="257463"/>
                </a:lnTo>
                <a:cubicBezTo>
                  <a:pt x="137610" y="270145"/>
                  <a:pt x="89380" y="249314"/>
                  <a:pt x="0" y="257463"/>
                </a:cubicBezTo>
                <a:cubicBezTo>
                  <a:pt x="-3297" y="248668"/>
                  <a:pt x="2240" y="225600"/>
                  <a:pt x="0" y="214553"/>
                </a:cubicBezTo>
                <a:cubicBezTo>
                  <a:pt x="-6087" y="200374"/>
                  <a:pt x="4646" y="184194"/>
                  <a:pt x="0" y="155670"/>
                </a:cubicBezTo>
                <a:cubicBezTo>
                  <a:pt x="-299" y="153976"/>
                  <a:pt x="231" y="151529"/>
                  <a:pt x="0" y="150187"/>
                </a:cubicBezTo>
                <a:cubicBezTo>
                  <a:pt x="-1441" y="106136"/>
                  <a:pt x="2899" y="67442"/>
                  <a:pt x="0" y="0"/>
                </a:cubicBezTo>
                <a:close/>
              </a:path>
              <a:path w="1255096" h="257463" stroke="0" extrusionOk="0">
                <a:moveTo>
                  <a:pt x="0" y="0"/>
                </a:moveTo>
                <a:cubicBezTo>
                  <a:pt x="77678" y="-12786"/>
                  <a:pt x="164210" y="16175"/>
                  <a:pt x="209183" y="0"/>
                </a:cubicBezTo>
                <a:lnTo>
                  <a:pt x="209183" y="0"/>
                </a:lnTo>
                <a:cubicBezTo>
                  <a:pt x="324281" y="-21882"/>
                  <a:pt x="413817" y="12869"/>
                  <a:pt x="522957" y="0"/>
                </a:cubicBezTo>
                <a:cubicBezTo>
                  <a:pt x="646211" y="-27636"/>
                  <a:pt x="781168" y="9863"/>
                  <a:pt x="903669" y="0"/>
                </a:cubicBezTo>
                <a:cubicBezTo>
                  <a:pt x="1026170" y="-9863"/>
                  <a:pt x="1125089" y="41713"/>
                  <a:pt x="1255096" y="0"/>
                </a:cubicBezTo>
                <a:cubicBezTo>
                  <a:pt x="1265429" y="45213"/>
                  <a:pt x="1249354" y="108480"/>
                  <a:pt x="1255096" y="150187"/>
                </a:cubicBezTo>
                <a:lnTo>
                  <a:pt x="1255096" y="150187"/>
                </a:lnTo>
                <a:cubicBezTo>
                  <a:pt x="1260227" y="176648"/>
                  <a:pt x="1247605" y="191404"/>
                  <a:pt x="1255096" y="214553"/>
                </a:cubicBezTo>
                <a:cubicBezTo>
                  <a:pt x="1258550" y="231378"/>
                  <a:pt x="1251309" y="248621"/>
                  <a:pt x="1255096" y="257463"/>
                </a:cubicBezTo>
                <a:cubicBezTo>
                  <a:pt x="1168008" y="280351"/>
                  <a:pt x="985497" y="220270"/>
                  <a:pt x="889027" y="257463"/>
                </a:cubicBezTo>
                <a:cubicBezTo>
                  <a:pt x="792557" y="294656"/>
                  <a:pt x="622358" y="232335"/>
                  <a:pt x="522957" y="257463"/>
                </a:cubicBezTo>
                <a:cubicBezTo>
                  <a:pt x="413712" y="291820"/>
                  <a:pt x="284314" y="239667"/>
                  <a:pt x="209183" y="257463"/>
                </a:cubicBezTo>
                <a:lnTo>
                  <a:pt x="209183" y="257463"/>
                </a:lnTo>
                <a:cubicBezTo>
                  <a:pt x="122230" y="262564"/>
                  <a:pt x="81788" y="232809"/>
                  <a:pt x="0" y="257463"/>
                </a:cubicBezTo>
                <a:cubicBezTo>
                  <a:pt x="-896" y="244307"/>
                  <a:pt x="762" y="231695"/>
                  <a:pt x="0" y="214553"/>
                </a:cubicBezTo>
                <a:cubicBezTo>
                  <a:pt x="-617" y="195191"/>
                  <a:pt x="4547" y="169164"/>
                  <a:pt x="0" y="155670"/>
                </a:cubicBezTo>
                <a:cubicBezTo>
                  <a:pt x="-235" y="154463"/>
                  <a:pt x="287" y="152597"/>
                  <a:pt x="0" y="150187"/>
                </a:cubicBezTo>
                <a:cubicBezTo>
                  <a:pt x="-13386" y="118194"/>
                  <a:pt x="7559" y="62768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44324"/>
                      <a:gd name="adj2" fmla="val 104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7802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E575B-F120-13AB-FC19-DEF271B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 Service</a:t>
            </a:r>
            <a:endParaRPr lang="LID4096" dirty="0"/>
          </a:p>
        </p:txBody>
      </p:sp>
      <p:pic>
        <p:nvPicPr>
          <p:cNvPr id="1026" name="Picture 2" descr="Diagram of the steps in a Batch solution.">
            <a:extLst>
              <a:ext uri="{FF2B5EF4-FFF2-40B4-BE49-F238E27FC236}">
                <a16:creationId xmlns:a16="http://schemas.microsoft.com/office/drawing/2014/main" id="{95DC9C70-7E1F-8B61-0571-22AFC11F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341" y="1676399"/>
            <a:ext cx="5258188" cy="489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B0F4EB-8767-D517-56AC-A859E0207419}"/>
              </a:ext>
            </a:extLst>
          </p:cNvPr>
          <p:cNvSpPr/>
          <p:nvPr/>
        </p:nvSpPr>
        <p:spPr>
          <a:xfrm>
            <a:off x="295766" y="3520615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562624 w 1891174"/>
              <a:gd name="connsiteY1" fmla="*/ 0 h 678005"/>
              <a:gd name="connsiteX2" fmla="*/ 1103185 w 1891174"/>
              <a:gd name="connsiteY2" fmla="*/ 0 h 678005"/>
              <a:gd name="connsiteX3" fmla="*/ 1103185 w 1891174"/>
              <a:gd name="connsiteY3" fmla="*/ 0 h 678005"/>
              <a:gd name="connsiteX4" fmla="*/ 1575978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575978 w 1891174"/>
              <a:gd name="connsiteY10" fmla="*/ 678005 h 678005"/>
              <a:gd name="connsiteX11" fmla="*/ 1985838 w 1891174"/>
              <a:gd name="connsiteY11" fmla="*/ 1076936 h 678005"/>
              <a:gd name="connsiteX12" fmla="*/ 2395697 w 1891174"/>
              <a:gd name="connsiteY12" fmla="*/ 1475868 h 678005"/>
              <a:gd name="connsiteX13" fmla="*/ 2805557 w 1891174"/>
              <a:gd name="connsiteY13" fmla="*/ 1874799 h 678005"/>
              <a:gd name="connsiteX14" fmla="*/ 2345917 w 1891174"/>
              <a:gd name="connsiteY14" fmla="*/ 1551665 h 678005"/>
              <a:gd name="connsiteX15" fmla="*/ 1920324 w 1891174"/>
              <a:gd name="connsiteY15" fmla="*/ 1252466 h 678005"/>
              <a:gd name="connsiteX16" fmla="*/ 1494731 w 1891174"/>
              <a:gd name="connsiteY16" fmla="*/ 953268 h 678005"/>
              <a:gd name="connsiteX17" fmla="*/ 1103185 w 1891174"/>
              <a:gd name="connsiteY17" fmla="*/ 678005 h 678005"/>
              <a:gd name="connsiteX18" fmla="*/ 551593 w 1891174"/>
              <a:gd name="connsiteY18" fmla="*/ 678005 h 678005"/>
              <a:gd name="connsiteX19" fmla="*/ 0 w 1891174"/>
              <a:gd name="connsiteY19" fmla="*/ 678005 h 678005"/>
              <a:gd name="connsiteX20" fmla="*/ 0 w 1891174"/>
              <a:gd name="connsiteY20" fmla="*/ 565004 h 678005"/>
              <a:gd name="connsiteX21" fmla="*/ 0 w 1891174"/>
              <a:gd name="connsiteY21" fmla="*/ 395503 h 678005"/>
              <a:gd name="connsiteX22" fmla="*/ 0 w 1891174"/>
              <a:gd name="connsiteY22" fmla="*/ 395503 h 678005"/>
              <a:gd name="connsiteX23" fmla="*/ 0 w 1891174"/>
              <a:gd name="connsiteY23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242102" y="-27528"/>
                  <a:pt x="358084" y="22366"/>
                  <a:pt x="562624" y="0"/>
                </a:cubicBezTo>
                <a:cubicBezTo>
                  <a:pt x="767164" y="-22366"/>
                  <a:pt x="861101" y="47111"/>
                  <a:pt x="1103185" y="0"/>
                </a:cubicBezTo>
                <a:lnTo>
                  <a:pt x="1103185" y="0"/>
                </a:lnTo>
                <a:cubicBezTo>
                  <a:pt x="1268990" y="-56380"/>
                  <a:pt x="1463633" y="44668"/>
                  <a:pt x="1575978" y="0"/>
                </a:cubicBezTo>
                <a:cubicBezTo>
                  <a:pt x="1729366" y="-31514"/>
                  <a:pt x="1762589" y="17511"/>
                  <a:pt x="1891174" y="0"/>
                </a:cubicBezTo>
                <a:cubicBezTo>
                  <a:pt x="1910788" y="122537"/>
                  <a:pt x="1884369" y="276651"/>
                  <a:pt x="1891174" y="395503"/>
                </a:cubicBezTo>
                <a:lnTo>
                  <a:pt x="1891174" y="395503"/>
                </a:lnTo>
                <a:cubicBezTo>
                  <a:pt x="1902111" y="434347"/>
                  <a:pt x="1888329" y="516441"/>
                  <a:pt x="1891174" y="565004"/>
                </a:cubicBezTo>
                <a:cubicBezTo>
                  <a:pt x="1903678" y="598548"/>
                  <a:pt x="1885670" y="625397"/>
                  <a:pt x="1891174" y="678005"/>
                </a:cubicBezTo>
                <a:cubicBezTo>
                  <a:pt x="1782973" y="689840"/>
                  <a:pt x="1699162" y="663568"/>
                  <a:pt x="1575978" y="678005"/>
                </a:cubicBezTo>
                <a:cubicBezTo>
                  <a:pt x="1745017" y="769719"/>
                  <a:pt x="1800178" y="900254"/>
                  <a:pt x="1985838" y="1076936"/>
                </a:cubicBezTo>
                <a:cubicBezTo>
                  <a:pt x="2171497" y="1253619"/>
                  <a:pt x="2280531" y="1427305"/>
                  <a:pt x="2395697" y="1475868"/>
                </a:cubicBezTo>
                <a:cubicBezTo>
                  <a:pt x="2510863" y="1524430"/>
                  <a:pt x="2631000" y="1768507"/>
                  <a:pt x="2805557" y="1874799"/>
                </a:cubicBezTo>
                <a:cubicBezTo>
                  <a:pt x="2638187" y="1779843"/>
                  <a:pt x="2526423" y="1599492"/>
                  <a:pt x="2345917" y="1551665"/>
                </a:cubicBezTo>
                <a:cubicBezTo>
                  <a:pt x="2165411" y="1503838"/>
                  <a:pt x="2087649" y="1356214"/>
                  <a:pt x="1920324" y="1252466"/>
                </a:cubicBezTo>
                <a:cubicBezTo>
                  <a:pt x="1752999" y="1148718"/>
                  <a:pt x="1625611" y="1036479"/>
                  <a:pt x="1494731" y="953268"/>
                </a:cubicBezTo>
                <a:cubicBezTo>
                  <a:pt x="1363851" y="870057"/>
                  <a:pt x="1295180" y="777827"/>
                  <a:pt x="1103185" y="678005"/>
                </a:cubicBezTo>
                <a:cubicBezTo>
                  <a:pt x="988732" y="728956"/>
                  <a:pt x="748210" y="651855"/>
                  <a:pt x="551593" y="678005"/>
                </a:cubicBezTo>
                <a:cubicBezTo>
                  <a:pt x="354976" y="704155"/>
                  <a:pt x="148997" y="663164"/>
                  <a:pt x="0" y="678005"/>
                </a:cubicBezTo>
                <a:cubicBezTo>
                  <a:pt x="-6654" y="635214"/>
                  <a:pt x="13309" y="588428"/>
                  <a:pt x="0" y="565004"/>
                </a:cubicBezTo>
                <a:cubicBezTo>
                  <a:pt x="-8253" y="488904"/>
                  <a:pt x="40" y="437049"/>
                  <a:pt x="0" y="395503"/>
                </a:cubicBezTo>
                <a:lnTo>
                  <a:pt x="0" y="395503"/>
                </a:lnTo>
                <a:cubicBezTo>
                  <a:pt x="-9583" y="250280"/>
                  <a:pt x="14005" y="172791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126163" y="-40842"/>
                  <a:pt x="328848" y="48247"/>
                  <a:pt x="540561" y="0"/>
                </a:cubicBezTo>
                <a:cubicBezTo>
                  <a:pt x="752274" y="-48247"/>
                  <a:pt x="954779" y="22069"/>
                  <a:pt x="1103185" y="0"/>
                </a:cubicBezTo>
                <a:lnTo>
                  <a:pt x="1103185" y="0"/>
                </a:lnTo>
                <a:cubicBezTo>
                  <a:pt x="1329574" y="-14818"/>
                  <a:pt x="1398383" y="56512"/>
                  <a:pt x="1575978" y="0"/>
                </a:cubicBezTo>
                <a:cubicBezTo>
                  <a:pt x="1644764" y="-8814"/>
                  <a:pt x="1817614" y="3152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41011" y="683254"/>
                  <a:pt x="1671132" y="643146"/>
                  <a:pt x="1575978" y="678005"/>
                </a:cubicBezTo>
                <a:cubicBezTo>
                  <a:pt x="1775328" y="815050"/>
                  <a:pt x="1838022" y="975364"/>
                  <a:pt x="1973542" y="1064968"/>
                </a:cubicBezTo>
                <a:cubicBezTo>
                  <a:pt x="2109062" y="1154572"/>
                  <a:pt x="2174508" y="1277070"/>
                  <a:pt x="2383402" y="1463900"/>
                </a:cubicBezTo>
                <a:cubicBezTo>
                  <a:pt x="2592296" y="1650730"/>
                  <a:pt x="2613247" y="1785883"/>
                  <a:pt x="2805557" y="1874799"/>
                </a:cubicBezTo>
                <a:cubicBezTo>
                  <a:pt x="2618239" y="1749561"/>
                  <a:pt x="2475967" y="1639472"/>
                  <a:pt x="2379964" y="1575601"/>
                </a:cubicBezTo>
                <a:cubicBezTo>
                  <a:pt x="2283961" y="1511730"/>
                  <a:pt x="2142281" y="1341673"/>
                  <a:pt x="1920324" y="1252466"/>
                </a:cubicBezTo>
                <a:cubicBezTo>
                  <a:pt x="1698366" y="1163260"/>
                  <a:pt x="1640879" y="1025717"/>
                  <a:pt x="1494731" y="953268"/>
                </a:cubicBezTo>
                <a:cubicBezTo>
                  <a:pt x="1348583" y="880819"/>
                  <a:pt x="1284627" y="801370"/>
                  <a:pt x="1103185" y="678005"/>
                </a:cubicBezTo>
                <a:cubicBezTo>
                  <a:pt x="901460" y="693302"/>
                  <a:pt x="753954" y="654130"/>
                  <a:pt x="573656" y="678005"/>
                </a:cubicBezTo>
                <a:cubicBezTo>
                  <a:pt x="393358" y="701880"/>
                  <a:pt x="265122" y="665233"/>
                  <a:pt x="0" y="678005"/>
                </a:cubicBezTo>
                <a:cubicBezTo>
                  <a:pt x="-5079" y="629597"/>
                  <a:pt x="8165" y="588335"/>
                  <a:pt x="0" y="565004"/>
                </a:cubicBezTo>
                <a:cubicBezTo>
                  <a:pt x="-5796" y="519946"/>
                  <a:pt x="18933" y="430520"/>
                  <a:pt x="0" y="395503"/>
                </a:cubicBezTo>
                <a:lnTo>
                  <a:pt x="0" y="395503"/>
                </a:lnTo>
                <a:cubicBezTo>
                  <a:pt x="-46486" y="209284"/>
                  <a:pt x="45916" y="15043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98350"/>
                      <a:gd name="adj2" fmla="val 22651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drive deployment from here (1)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43178F1-C24D-0EB8-1211-7004C4394AFB}"/>
              </a:ext>
            </a:extLst>
          </p:cNvPr>
          <p:cNvSpPr/>
          <p:nvPr/>
        </p:nvSpPr>
        <p:spPr>
          <a:xfrm>
            <a:off x="2307446" y="1396311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518497 w 1891174"/>
              <a:gd name="connsiteY1" fmla="*/ 0 h 678005"/>
              <a:gd name="connsiteX2" fmla="*/ 1103185 w 1891174"/>
              <a:gd name="connsiteY2" fmla="*/ 0 h 678005"/>
              <a:gd name="connsiteX3" fmla="*/ 1103185 w 1891174"/>
              <a:gd name="connsiteY3" fmla="*/ 0 h 678005"/>
              <a:gd name="connsiteX4" fmla="*/ 1575978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575978 w 1891174"/>
              <a:gd name="connsiteY10" fmla="*/ 678005 h 678005"/>
              <a:gd name="connsiteX11" fmla="*/ 1864967 w 1891174"/>
              <a:gd name="connsiteY11" fmla="*/ 1109607 h 678005"/>
              <a:gd name="connsiteX12" fmla="*/ 2142624 w 1891174"/>
              <a:gd name="connsiteY12" fmla="*/ 1524284 h 678005"/>
              <a:gd name="connsiteX13" fmla="*/ 1806539 w 1891174"/>
              <a:gd name="connsiteY13" fmla="*/ 1250654 h 678005"/>
              <a:gd name="connsiteX14" fmla="*/ 1491242 w 1891174"/>
              <a:gd name="connsiteY14" fmla="*/ 993949 h 678005"/>
              <a:gd name="connsiteX15" fmla="*/ 1103185 w 1891174"/>
              <a:gd name="connsiteY15" fmla="*/ 678005 h 678005"/>
              <a:gd name="connsiteX16" fmla="*/ 573656 w 1891174"/>
              <a:gd name="connsiteY16" fmla="*/ 678005 h 678005"/>
              <a:gd name="connsiteX17" fmla="*/ 0 w 1891174"/>
              <a:gd name="connsiteY17" fmla="*/ 678005 h 678005"/>
              <a:gd name="connsiteX18" fmla="*/ 0 w 1891174"/>
              <a:gd name="connsiteY18" fmla="*/ 565004 h 678005"/>
              <a:gd name="connsiteX19" fmla="*/ 0 w 1891174"/>
              <a:gd name="connsiteY19" fmla="*/ 395503 h 678005"/>
              <a:gd name="connsiteX20" fmla="*/ 0 w 1891174"/>
              <a:gd name="connsiteY20" fmla="*/ 395503 h 678005"/>
              <a:gd name="connsiteX21" fmla="*/ 0 w 1891174"/>
              <a:gd name="connsiteY21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233800" y="-11399"/>
                  <a:pt x="385165" y="17106"/>
                  <a:pt x="518497" y="0"/>
                </a:cubicBezTo>
                <a:cubicBezTo>
                  <a:pt x="651829" y="-17106"/>
                  <a:pt x="838055" y="24944"/>
                  <a:pt x="1103185" y="0"/>
                </a:cubicBezTo>
                <a:lnTo>
                  <a:pt x="1103185" y="0"/>
                </a:lnTo>
                <a:cubicBezTo>
                  <a:pt x="1295556" y="-34374"/>
                  <a:pt x="1454244" y="22321"/>
                  <a:pt x="1575978" y="0"/>
                </a:cubicBezTo>
                <a:cubicBezTo>
                  <a:pt x="1639499" y="-10739"/>
                  <a:pt x="1786418" y="2772"/>
                  <a:pt x="1891174" y="0"/>
                </a:cubicBezTo>
                <a:cubicBezTo>
                  <a:pt x="1907112" y="93549"/>
                  <a:pt x="1886911" y="276603"/>
                  <a:pt x="1891174" y="395503"/>
                </a:cubicBezTo>
                <a:lnTo>
                  <a:pt x="1891174" y="395503"/>
                </a:lnTo>
                <a:cubicBezTo>
                  <a:pt x="1899777" y="473405"/>
                  <a:pt x="1881232" y="490499"/>
                  <a:pt x="1891174" y="565004"/>
                </a:cubicBezTo>
                <a:cubicBezTo>
                  <a:pt x="1891545" y="603431"/>
                  <a:pt x="1879831" y="649556"/>
                  <a:pt x="1891174" y="678005"/>
                </a:cubicBezTo>
                <a:cubicBezTo>
                  <a:pt x="1818942" y="679450"/>
                  <a:pt x="1687468" y="655132"/>
                  <a:pt x="1575978" y="678005"/>
                </a:cubicBezTo>
                <a:cubicBezTo>
                  <a:pt x="1659621" y="760848"/>
                  <a:pt x="1679594" y="927837"/>
                  <a:pt x="1864967" y="1109607"/>
                </a:cubicBezTo>
                <a:cubicBezTo>
                  <a:pt x="2050340" y="1291376"/>
                  <a:pt x="2000335" y="1389239"/>
                  <a:pt x="2142624" y="1524284"/>
                </a:cubicBezTo>
                <a:cubicBezTo>
                  <a:pt x="2040453" y="1489358"/>
                  <a:pt x="1936813" y="1293317"/>
                  <a:pt x="1806539" y="1250654"/>
                </a:cubicBezTo>
                <a:cubicBezTo>
                  <a:pt x="1676265" y="1207991"/>
                  <a:pt x="1575327" y="1055444"/>
                  <a:pt x="1491242" y="993949"/>
                </a:cubicBezTo>
                <a:cubicBezTo>
                  <a:pt x="1407157" y="932454"/>
                  <a:pt x="1231492" y="738529"/>
                  <a:pt x="1103185" y="678005"/>
                </a:cubicBezTo>
                <a:cubicBezTo>
                  <a:pt x="858436" y="682549"/>
                  <a:pt x="756510" y="651422"/>
                  <a:pt x="573656" y="678005"/>
                </a:cubicBezTo>
                <a:cubicBezTo>
                  <a:pt x="390802" y="704588"/>
                  <a:pt x="177786" y="630574"/>
                  <a:pt x="0" y="678005"/>
                </a:cubicBezTo>
                <a:cubicBezTo>
                  <a:pt x="-12293" y="655006"/>
                  <a:pt x="11595" y="591608"/>
                  <a:pt x="0" y="565004"/>
                </a:cubicBezTo>
                <a:cubicBezTo>
                  <a:pt x="-18633" y="499999"/>
                  <a:pt x="8289" y="456989"/>
                  <a:pt x="0" y="395503"/>
                </a:cubicBezTo>
                <a:lnTo>
                  <a:pt x="0" y="395503"/>
                </a:lnTo>
                <a:cubicBezTo>
                  <a:pt x="-35876" y="221243"/>
                  <a:pt x="8039" y="196597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126163" y="-40842"/>
                  <a:pt x="328848" y="48247"/>
                  <a:pt x="540561" y="0"/>
                </a:cubicBezTo>
                <a:cubicBezTo>
                  <a:pt x="752274" y="-48247"/>
                  <a:pt x="954779" y="22069"/>
                  <a:pt x="1103185" y="0"/>
                </a:cubicBezTo>
                <a:lnTo>
                  <a:pt x="1103185" y="0"/>
                </a:lnTo>
                <a:cubicBezTo>
                  <a:pt x="1329574" y="-14818"/>
                  <a:pt x="1398383" y="56512"/>
                  <a:pt x="1575978" y="0"/>
                </a:cubicBezTo>
                <a:cubicBezTo>
                  <a:pt x="1644764" y="-8814"/>
                  <a:pt x="1817614" y="3152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41011" y="683254"/>
                  <a:pt x="1671132" y="643146"/>
                  <a:pt x="1575978" y="678005"/>
                </a:cubicBezTo>
                <a:cubicBezTo>
                  <a:pt x="1691583" y="750113"/>
                  <a:pt x="1692242" y="906448"/>
                  <a:pt x="1853635" y="1092682"/>
                </a:cubicBezTo>
                <a:cubicBezTo>
                  <a:pt x="2015028" y="1278916"/>
                  <a:pt x="1979001" y="1371158"/>
                  <a:pt x="2142624" y="1524284"/>
                </a:cubicBezTo>
                <a:cubicBezTo>
                  <a:pt x="2013686" y="1438771"/>
                  <a:pt x="1929433" y="1332070"/>
                  <a:pt x="1796144" y="1242191"/>
                </a:cubicBezTo>
                <a:cubicBezTo>
                  <a:pt x="1662855" y="1152312"/>
                  <a:pt x="1612146" y="1067924"/>
                  <a:pt x="1449665" y="960098"/>
                </a:cubicBezTo>
                <a:cubicBezTo>
                  <a:pt x="1287184" y="852272"/>
                  <a:pt x="1214143" y="739302"/>
                  <a:pt x="1103185" y="678005"/>
                </a:cubicBezTo>
                <a:cubicBezTo>
                  <a:pt x="848203" y="717449"/>
                  <a:pt x="758362" y="624037"/>
                  <a:pt x="551593" y="678005"/>
                </a:cubicBezTo>
                <a:cubicBezTo>
                  <a:pt x="344824" y="731973"/>
                  <a:pt x="169080" y="630221"/>
                  <a:pt x="0" y="678005"/>
                </a:cubicBezTo>
                <a:cubicBezTo>
                  <a:pt x="-9320" y="638982"/>
                  <a:pt x="12852" y="588941"/>
                  <a:pt x="0" y="565004"/>
                </a:cubicBezTo>
                <a:cubicBezTo>
                  <a:pt x="-13454" y="492634"/>
                  <a:pt x="9344" y="475911"/>
                  <a:pt x="0" y="395503"/>
                </a:cubicBezTo>
                <a:lnTo>
                  <a:pt x="0" y="395503"/>
                </a:lnTo>
                <a:cubicBezTo>
                  <a:pt x="-37473" y="293495"/>
                  <a:pt x="29134" y="166621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63296"/>
                      <a:gd name="adj2" fmla="val 1748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upload the job executable file to the storage. (2)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FBF75A1-021F-FB98-8E65-2F1AC716A150}"/>
              </a:ext>
            </a:extLst>
          </p:cNvPr>
          <p:cNvSpPr/>
          <p:nvPr/>
        </p:nvSpPr>
        <p:spPr>
          <a:xfrm>
            <a:off x="8883506" y="3019371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315196 w 1891174"/>
              <a:gd name="connsiteY1" fmla="*/ 0 h 678005"/>
              <a:gd name="connsiteX2" fmla="*/ 315196 w 1891174"/>
              <a:gd name="connsiteY2" fmla="*/ 0 h 678005"/>
              <a:gd name="connsiteX3" fmla="*/ 787989 w 1891174"/>
              <a:gd name="connsiteY3" fmla="*/ 0 h 678005"/>
              <a:gd name="connsiteX4" fmla="*/ 1306486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372677 w 1891174"/>
              <a:gd name="connsiteY10" fmla="*/ 678005 h 678005"/>
              <a:gd name="connsiteX11" fmla="*/ 787989 w 1891174"/>
              <a:gd name="connsiteY11" fmla="*/ 678005 h 678005"/>
              <a:gd name="connsiteX12" fmla="*/ 373538 w 1891174"/>
              <a:gd name="connsiteY12" fmla="*/ 937948 h 678005"/>
              <a:gd name="connsiteX13" fmla="*/ -135106 w 1891174"/>
              <a:gd name="connsiteY13" fmla="*/ 1256969 h 678005"/>
              <a:gd name="connsiteX14" fmla="*/ -606073 w 1891174"/>
              <a:gd name="connsiteY14" fmla="*/ 1552359 h 678005"/>
              <a:gd name="connsiteX15" fmla="*/ -1095879 w 1891174"/>
              <a:gd name="connsiteY15" fmla="*/ 1859564 h 678005"/>
              <a:gd name="connsiteX16" fmla="*/ -729000 w 1891174"/>
              <a:gd name="connsiteY16" fmla="*/ 1552359 h 678005"/>
              <a:gd name="connsiteX17" fmla="*/ -376231 w 1891174"/>
              <a:gd name="connsiteY17" fmla="*/ 1256969 h 678005"/>
              <a:gd name="connsiteX18" fmla="*/ -37573 w 1891174"/>
              <a:gd name="connsiteY18" fmla="*/ 973395 h 678005"/>
              <a:gd name="connsiteX19" fmla="*/ 315196 w 1891174"/>
              <a:gd name="connsiteY19" fmla="*/ 678005 h 678005"/>
              <a:gd name="connsiteX20" fmla="*/ 0 w 1891174"/>
              <a:gd name="connsiteY20" fmla="*/ 678005 h 678005"/>
              <a:gd name="connsiteX21" fmla="*/ 0 w 1891174"/>
              <a:gd name="connsiteY21" fmla="*/ 565004 h 678005"/>
              <a:gd name="connsiteX22" fmla="*/ 0 w 1891174"/>
              <a:gd name="connsiteY22" fmla="*/ 395503 h 678005"/>
              <a:gd name="connsiteX23" fmla="*/ 0 w 1891174"/>
              <a:gd name="connsiteY23" fmla="*/ 395503 h 678005"/>
              <a:gd name="connsiteX24" fmla="*/ 0 w 1891174"/>
              <a:gd name="connsiteY24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148864" y="-24746"/>
                  <a:pt x="178424" y="11814"/>
                  <a:pt x="315196" y="0"/>
                </a:cubicBezTo>
                <a:lnTo>
                  <a:pt x="315196" y="0"/>
                </a:lnTo>
                <a:cubicBezTo>
                  <a:pt x="481001" y="-56380"/>
                  <a:pt x="675644" y="44668"/>
                  <a:pt x="787989" y="0"/>
                </a:cubicBezTo>
                <a:cubicBezTo>
                  <a:pt x="915521" y="-27046"/>
                  <a:pt x="1083188" y="61599"/>
                  <a:pt x="1306486" y="0"/>
                </a:cubicBezTo>
                <a:cubicBezTo>
                  <a:pt x="1529784" y="-61599"/>
                  <a:pt x="1601588" y="45913"/>
                  <a:pt x="1891174" y="0"/>
                </a:cubicBezTo>
                <a:cubicBezTo>
                  <a:pt x="1898020" y="102528"/>
                  <a:pt x="1844700" y="206438"/>
                  <a:pt x="1891174" y="395503"/>
                </a:cubicBezTo>
                <a:lnTo>
                  <a:pt x="1891174" y="395503"/>
                </a:lnTo>
                <a:cubicBezTo>
                  <a:pt x="1904170" y="440967"/>
                  <a:pt x="1876996" y="528301"/>
                  <a:pt x="1891174" y="565004"/>
                </a:cubicBezTo>
                <a:cubicBezTo>
                  <a:pt x="1894048" y="598402"/>
                  <a:pt x="1880496" y="652999"/>
                  <a:pt x="1891174" y="678005"/>
                </a:cubicBezTo>
                <a:cubicBezTo>
                  <a:pt x="1723014" y="730717"/>
                  <a:pt x="1511452" y="634141"/>
                  <a:pt x="1372677" y="678005"/>
                </a:cubicBezTo>
                <a:cubicBezTo>
                  <a:pt x="1233902" y="721869"/>
                  <a:pt x="1044126" y="638846"/>
                  <a:pt x="787989" y="678005"/>
                </a:cubicBezTo>
                <a:cubicBezTo>
                  <a:pt x="657095" y="789301"/>
                  <a:pt x="549047" y="787552"/>
                  <a:pt x="373538" y="937948"/>
                </a:cubicBezTo>
                <a:cubicBezTo>
                  <a:pt x="198029" y="1088344"/>
                  <a:pt x="-9093" y="1173222"/>
                  <a:pt x="-135106" y="1256969"/>
                </a:cubicBezTo>
                <a:cubicBezTo>
                  <a:pt x="-261119" y="1340716"/>
                  <a:pt x="-545041" y="1440270"/>
                  <a:pt x="-606073" y="1552359"/>
                </a:cubicBezTo>
                <a:cubicBezTo>
                  <a:pt x="-667105" y="1664448"/>
                  <a:pt x="-897170" y="1693476"/>
                  <a:pt x="-1095879" y="1859564"/>
                </a:cubicBezTo>
                <a:cubicBezTo>
                  <a:pt x="-988433" y="1706474"/>
                  <a:pt x="-818059" y="1677775"/>
                  <a:pt x="-729000" y="1552359"/>
                </a:cubicBezTo>
                <a:cubicBezTo>
                  <a:pt x="-639941" y="1426943"/>
                  <a:pt x="-465882" y="1379550"/>
                  <a:pt x="-376231" y="1256969"/>
                </a:cubicBezTo>
                <a:cubicBezTo>
                  <a:pt x="-286580" y="1134388"/>
                  <a:pt x="-118210" y="1063559"/>
                  <a:pt x="-37573" y="973395"/>
                </a:cubicBezTo>
                <a:cubicBezTo>
                  <a:pt x="43064" y="883231"/>
                  <a:pt x="174404" y="802996"/>
                  <a:pt x="315196" y="678005"/>
                </a:cubicBezTo>
                <a:cubicBezTo>
                  <a:pt x="242991" y="683926"/>
                  <a:pt x="135531" y="653502"/>
                  <a:pt x="0" y="678005"/>
                </a:cubicBezTo>
                <a:cubicBezTo>
                  <a:pt x="-6898" y="637544"/>
                  <a:pt x="12128" y="603704"/>
                  <a:pt x="0" y="565004"/>
                </a:cubicBezTo>
                <a:cubicBezTo>
                  <a:pt x="-8633" y="518891"/>
                  <a:pt x="9263" y="453454"/>
                  <a:pt x="0" y="395503"/>
                </a:cubicBezTo>
                <a:lnTo>
                  <a:pt x="0" y="395503"/>
                </a:lnTo>
                <a:cubicBezTo>
                  <a:pt x="-8068" y="225922"/>
                  <a:pt x="29592" y="154832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95123" y="-30445"/>
                  <a:pt x="207193" y="12759"/>
                  <a:pt x="315196" y="0"/>
                </a:cubicBezTo>
                <a:lnTo>
                  <a:pt x="315196" y="0"/>
                </a:lnTo>
                <a:cubicBezTo>
                  <a:pt x="536680" y="-23317"/>
                  <a:pt x="664276" y="783"/>
                  <a:pt x="787989" y="0"/>
                </a:cubicBezTo>
                <a:cubicBezTo>
                  <a:pt x="1050784" y="-17343"/>
                  <a:pt x="1094566" y="52672"/>
                  <a:pt x="1361645" y="0"/>
                </a:cubicBezTo>
                <a:cubicBezTo>
                  <a:pt x="1628724" y="-52672"/>
                  <a:pt x="1745887" y="50633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11808" y="696801"/>
                  <a:pt x="1521036" y="613757"/>
                  <a:pt x="1339582" y="678005"/>
                </a:cubicBezTo>
                <a:cubicBezTo>
                  <a:pt x="1158128" y="742253"/>
                  <a:pt x="917844" y="675581"/>
                  <a:pt x="787989" y="678005"/>
                </a:cubicBezTo>
                <a:cubicBezTo>
                  <a:pt x="694213" y="755411"/>
                  <a:pt x="444236" y="886890"/>
                  <a:pt x="298183" y="985210"/>
                </a:cubicBezTo>
                <a:cubicBezTo>
                  <a:pt x="152130" y="1083530"/>
                  <a:pt x="17187" y="1154958"/>
                  <a:pt x="-172784" y="1280600"/>
                </a:cubicBezTo>
                <a:cubicBezTo>
                  <a:pt x="-362755" y="1406242"/>
                  <a:pt x="-457849" y="1438418"/>
                  <a:pt x="-643751" y="1575990"/>
                </a:cubicBezTo>
                <a:cubicBezTo>
                  <a:pt x="-829653" y="1713562"/>
                  <a:pt x="-917088" y="1729842"/>
                  <a:pt x="-1095879" y="1859564"/>
                </a:cubicBezTo>
                <a:cubicBezTo>
                  <a:pt x="-938070" y="1719650"/>
                  <a:pt x="-851610" y="1675721"/>
                  <a:pt x="-729000" y="1552359"/>
                </a:cubicBezTo>
                <a:cubicBezTo>
                  <a:pt x="-606390" y="1428998"/>
                  <a:pt x="-524794" y="1383093"/>
                  <a:pt x="-418563" y="1292416"/>
                </a:cubicBezTo>
                <a:cubicBezTo>
                  <a:pt x="-312332" y="1201739"/>
                  <a:pt x="-151308" y="1113414"/>
                  <a:pt x="-94016" y="1020657"/>
                </a:cubicBezTo>
                <a:cubicBezTo>
                  <a:pt x="-36724" y="927900"/>
                  <a:pt x="198270" y="848120"/>
                  <a:pt x="315196" y="678005"/>
                </a:cubicBezTo>
                <a:cubicBezTo>
                  <a:pt x="221747" y="683341"/>
                  <a:pt x="129187" y="657825"/>
                  <a:pt x="0" y="678005"/>
                </a:cubicBezTo>
                <a:cubicBezTo>
                  <a:pt x="-1999" y="622513"/>
                  <a:pt x="13308" y="590073"/>
                  <a:pt x="0" y="565004"/>
                </a:cubicBezTo>
                <a:cubicBezTo>
                  <a:pt x="-17568" y="499778"/>
                  <a:pt x="3631" y="474810"/>
                  <a:pt x="0" y="395503"/>
                </a:cubicBezTo>
                <a:lnTo>
                  <a:pt x="0" y="395503"/>
                </a:lnTo>
                <a:cubicBezTo>
                  <a:pt x="-33084" y="303052"/>
                  <a:pt x="23234" y="1126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07947"/>
                      <a:gd name="adj2" fmla="val 22427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create a task associated with executable file. (3)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3A8AD00-C2CF-7F8D-6473-4FAA52ED5AAD}"/>
              </a:ext>
            </a:extLst>
          </p:cNvPr>
          <p:cNvSpPr/>
          <p:nvPr/>
        </p:nvSpPr>
        <p:spPr>
          <a:xfrm>
            <a:off x="9455006" y="4596711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315196 w 1891174"/>
              <a:gd name="connsiteY1" fmla="*/ 0 h 678005"/>
              <a:gd name="connsiteX2" fmla="*/ 315196 w 1891174"/>
              <a:gd name="connsiteY2" fmla="*/ 0 h 678005"/>
              <a:gd name="connsiteX3" fmla="*/ 787989 w 1891174"/>
              <a:gd name="connsiteY3" fmla="*/ 0 h 678005"/>
              <a:gd name="connsiteX4" fmla="*/ 1306486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372677 w 1891174"/>
              <a:gd name="connsiteY10" fmla="*/ 678005 h 678005"/>
              <a:gd name="connsiteX11" fmla="*/ 787989 w 1891174"/>
              <a:gd name="connsiteY11" fmla="*/ 678005 h 678005"/>
              <a:gd name="connsiteX12" fmla="*/ 288042 w 1891174"/>
              <a:gd name="connsiteY12" fmla="*/ 808864 h 678005"/>
              <a:gd name="connsiteX13" fmla="*/ -325529 w 1891174"/>
              <a:gd name="connsiteY13" fmla="*/ 969464 h 678005"/>
              <a:gd name="connsiteX14" fmla="*/ -893650 w 1891174"/>
              <a:gd name="connsiteY14" fmla="*/ 1118167 h 678005"/>
              <a:gd name="connsiteX15" fmla="*/ -1484496 w 1891174"/>
              <a:gd name="connsiteY15" fmla="*/ 1272819 h 678005"/>
              <a:gd name="connsiteX16" fmla="*/ -1016576 w 1891174"/>
              <a:gd name="connsiteY16" fmla="*/ 1118167 h 678005"/>
              <a:gd name="connsiteX17" fmla="*/ -566653 w 1891174"/>
              <a:gd name="connsiteY17" fmla="*/ 969464 h 678005"/>
              <a:gd name="connsiteX18" fmla="*/ -134727 w 1891174"/>
              <a:gd name="connsiteY18" fmla="*/ 826709 h 678005"/>
              <a:gd name="connsiteX19" fmla="*/ 315196 w 1891174"/>
              <a:gd name="connsiteY19" fmla="*/ 678005 h 678005"/>
              <a:gd name="connsiteX20" fmla="*/ 0 w 1891174"/>
              <a:gd name="connsiteY20" fmla="*/ 678005 h 678005"/>
              <a:gd name="connsiteX21" fmla="*/ 0 w 1891174"/>
              <a:gd name="connsiteY21" fmla="*/ 565004 h 678005"/>
              <a:gd name="connsiteX22" fmla="*/ 0 w 1891174"/>
              <a:gd name="connsiteY22" fmla="*/ 395503 h 678005"/>
              <a:gd name="connsiteX23" fmla="*/ 0 w 1891174"/>
              <a:gd name="connsiteY23" fmla="*/ 395503 h 678005"/>
              <a:gd name="connsiteX24" fmla="*/ 0 w 1891174"/>
              <a:gd name="connsiteY24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148864" y="-24746"/>
                  <a:pt x="178424" y="11814"/>
                  <a:pt x="315196" y="0"/>
                </a:cubicBezTo>
                <a:lnTo>
                  <a:pt x="315196" y="0"/>
                </a:lnTo>
                <a:cubicBezTo>
                  <a:pt x="481001" y="-56380"/>
                  <a:pt x="675644" y="44668"/>
                  <a:pt x="787989" y="0"/>
                </a:cubicBezTo>
                <a:cubicBezTo>
                  <a:pt x="915521" y="-27046"/>
                  <a:pt x="1083188" y="61599"/>
                  <a:pt x="1306486" y="0"/>
                </a:cubicBezTo>
                <a:cubicBezTo>
                  <a:pt x="1529784" y="-61599"/>
                  <a:pt x="1601588" y="45913"/>
                  <a:pt x="1891174" y="0"/>
                </a:cubicBezTo>
                <a:cubicBezTo>
                  <a:pt x="1898020" y="102528"/>
                  <a:pt x="1844700" y="206438"/>
                  <a:pt x="1891174" y="395503"/>
                </a:cubicBezTo>
                <a:lnTo>
                  <a:pt x="1891174" y="395503"/>
                </a:lnTo>
                <a:cubicBezTo>
                  <a:pt x="1904170" y="440967"/>
                  <a:pt x="1876996" y="528301"/>
                  <a:pt x="1891174" y="565004"/>
                </a:cubicBezTo>
                <a:cubicBezTo>
                  <a:pt x="1894048" y="598402"/>
                  <a:pt x="1880496" y="652999"/>
                  <a:pt x="1891174" y="678005"/>
                </a:cubicBezTo>
                <a:cubicBezTo>
                  <a:pt x="1723014" y="730717"/>
                  <a:pt x="1511452" y="634141"/>
                  <a:pt x="1372677" y="678005"/>
                </a:cubicBezTo>
                <a:cubicBezTo>
                  <a:pt x="1233902" y="721869"/>
                  <a:pt x="1044126" y="638846"/>
                  <a:pt x="787989" y="678005"/>
                </a:cubicBezTo>
                <a:cubicBezTo>
                  <a:pt x="684012" y="716698"/>
                  <a:pt x="409091" y="758104"/>
                  <a:pt x="288042" y="808864"/>
                </a:cubicBezTo>
                <a:cubicBezTo>
                  <a:pt x="166993" y="859625"/>
                  <a:pt x="-110572" y="867987"/>
                  <a:pt x="-325529" y="969464"/>
                </a:cubicBezTo>
                <a:cubicBezTo>
                  <a:pt x="-540486" y="1070940"/>
                  <a:pt x="-772085" y="1036805"/>
                  <a:pt x="-893650" y="1118167"/>
                </a:cubicBezTo>
                <a:cubicBezTo>
                  <a:pt x="-1015215" y="1199530"/>
                  <a:pt x="-1212372" y="1146756"/>
                  <a:pt x="-1484496" y="1272819"/>
                </a:cubicBezTo>
                <a:cubicBezTo>
                  <a:pt x="-1364293" y="1211575"/>
                  <a:pt x="-1170570" y="1230283"/>
                  <a:pt x="-1016576" y="1118167"/>
                </a:cubicBezTo>
                <a:cubicBezTo>
                  <a:pt x="-862582" y="1006051"/>
                  <a:pt x="-649696" y="1042866"/>
                  <a:pt x="-566653" y="969464"/>
                </a:cubicBezTo>
                <a:cubicBezTo>
                  <a:pt x="-483610" y="896062"/>
                  <a:pt x="-281217" y="913438"/>
                  <a:pt x="-134727" y="826709"/>
                </a:cubicBezTo>
                <a:cubicBezTo>
                  <a:pt x="11762" y="739980"/>
                  <a:pt x="134242" y="757936"/>
                  <a:pt x="315196" y="678005"/>
                </a:cubicBezTo>
                <a:cubicBezTo>
                  <a:pt x="242991" y="683926"/>
                  <a:pt x="135531" y="653502"/>
                  <a:pt x="0" y="678005"/>
                </a:cubicBezTo>
                <a:cubicBezTo>
                  <a:pt x="-6898" y="637544"/>
                  <a:pt x="12128" y="603704"/>
                  <a:pt x="0" y="565004"/>
                </a:cubicBezTo>
                <a:cubicBezTo>
                  <a:pt x="-8633" y="518891"/>
                  <a:pt x="9263" y="453454"/>
                  <a:pt x="0" y="395503"/>
                </a:cubicBezTo>
                <a:lnTo>
                  <a:pt x="0" y="395503"/>
                </a:lnTo>
                <a:cubicBezTo>
                  <a:pt x="-8068" y="225922"/>
                  <a:pt x="29592" y="154832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95123" y="-30445"/>
                  <a:pt x="207193" y="12759"/>
                  <a:pt x="315196" y="0"/>
                </a:cubicBezTo>
                <a:lnTo>
                  <a:pt x="315196" y="0"/>
                </a:lnTo>
                <a:cubicBezTo>
                  <a:pt x="536680" y="-23317"/>
                  <a:pt x="664276" y="783"/>
                  <a:pt x="787989" y="0"/>
                </a:cubicBezTo>
                <a:cubicBezTo>
                  <a:pt x="1050784" y="-17343"/>
                  <a:pt x="1094566" y="52672"/>
                  <a:pt x="1361645" y="0"/>
                </a:cubicBezTo>
                <a:cubicBezTo>
                  <a:pt x="1628724" y="-52672"/>
                  <a:pt x="1745887" y="50633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11808" y="696801"/>
                  <a:pt x="1521036" y="613757"/>
                  <a:pt x="1339582" y="678005"/>
                </a:cubicBezTo>
                <a:cubicBezTo>
                  <a:pt x="1158128" y="742253"/>
                  <a:pt x="917844" y="675581"/>
                  <a:pt x="787989" y="678005"/>
                </a:cubicBezTo>
                <a:cubicBezTo>
                  <a:pt x="678722" y="773124"/>
                  <a:pt x="313056" y="768479"/>
                  <a:pt x="197143" y="832657"/>
                </a:cubicBezTo>
                <a:cubicBezTo>
                  <a:pt x="81230" y="896835"/>
                  <a:pt x="-251146" y="893378"/>
                  <a:pt x="-370978" y="981360"/>
                </a:cubicBezTo>
                <a:cubicBezTo>
                  <a:pt x="-490810" y="1069343"/>
                  <a:pt x="-732088" y="1048599"/>
                  <a:pt x="-939100" y="1130064"/>
                </a:cubicBezTo>
                <a:cubicBezTo>
                  <a:pt x="-1146112" y="1211529"/>
                  <a:pt x="-1336819" y="1193898"/>
                  <a:pt x="-1484496" y="1272819"/>
                </a:cubicBezTo>
                <a:cubicBezTo>
                  <a:pt x="-1392340" y="1193263"/>
                  <a:pt x="-1199885" y="1212833"/>
                  <a:pt x="-1016576" y="1118167"/>
                </a:cubicBezTo>
                <a:cubicBezTo>
                  <a:pt x="-833266" y="1023501"/>
                  <a:pt x="-746929" y="1075126"/>
                  <a:pt x="-620644" y="987308"/>
                </a:cubicBezTo>
                <a:cubicBezTo>
                  <a:pt x="-494359" y="899490"/>
                  <a:pt x="-288201" y="891328"/>
                  <a:pt x="-206715" y="850501"/>
                </a:cubicBezTo>
                <a:cubicBezTo>
                  <a:pt x="-125229" y="809674"/>
                  <a:pt x="158428" y="783422"/>
                  <a:pt x="315196" y="678005"/>
                </a:cubicBezTo>
                <a:cubicBezTo>
                  <a:pt x="221747" y="683341"/>
                  <a:pt x="129187" y="657825"/>
                  <a:pt x="0" y="678005"/>
                </a:cubicBezTo>
                <a:cubicBezTo>
                  <a:pt x="-1999" y="622513"/>
                  <a:pt x="13308" y="590073"/>
                  <a:pt x="0" y="565004"/>
                </a:cubicBezTo>
                <a:cubicBezTo>
                  <a:pt x="-17568" y="499778"/>
                  <a:pt x="3631" y="474810"/>
                  <a:pt x="0" y="395503"/>
                </a:cubicBezTo>
                <a:lnTo>
                  <a:pt x="0" y="395503"/>
                </a:lnTo>
                <a:cubicBezTo>
                  <a:pt x="-33084" y="303052"/>
                  <a:pt x="23234" y="1126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28496"/>
                      <a:gd name="adj2" fmla="val 13773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can scale over pool of reserved VMs.</a:t>
            </a:r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6378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6427" y="2547937"/>
            <a:ext cx="9239855" cy="8810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EFF7FD"/>
                </a:solidFill>
              </a:rPr>
              <a:t>Relativity Theory of Load Balancing</a:t>
            </a:r>
          </a:p>
          <a:p>
            <a:pPr algn="ctr"/>
            <a:r>
              <a:rPr lang="en-US" sz="2000" dirty="0">
                <a:solidFill>
                  <a:srgbClr val="EFF7FD"/>
                </a:solidFill>
              </a:rPr>
              <a:t>Hosting large objects as a service</a:t>
            </a:r>
            <a:endParaRPr lang="LID4096" sz="2000" dirty="0">
              <a:solidFill>
                <a:srgbClr val="EFF7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104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of requests in ASP.NET </a:t>
            </a:r>
            <a:r>
              <a:rPr lang="en-US" dirty="0" err="1"/>
              <a:t>WebApi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3228429" y="1408679"/>
            <a:ext cx="6907690" cy="2594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273E10-4774-D0C5-257E-DD109876D52C}"/>
              </a:ext>
            </a:extLst>
          </p:cNvPr>
          <p:cNvSpPr/>
          <p:nvPr/>
        </p:nvSpPr>
        <p:spPr>
          <a:xfrm>
            <a:off x="3380020" y="1408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B8EB2D-C303-AC68-5D1D-BB7E8B25C82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215420" y="1715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8A930FA-C4AD-A7D6-763B-58D3556984EB}"/>
              </a:ext>
            </a:extLst>
          </p:cNvPr>
          <p:cNvSpPr/>
          <p:nvPr/>
        </p:nvSpPr>
        <p:spPr>
          <a:xfrm>
            <a:off x="6400909" y="1486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6FE61-11D6-815F-7843-6A1A50605AFE}"/>
              </a:ext>
            </a:extLst>
          </p:cNvPr>
          <p:cNvSpPr/>
          <p:nvPr/>
        </p:nvSpPr>
        <p:spPr>
          <a:xfrm>
            <a:off x="3532420" y="1561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3D665D-29B9-6D84-601D-024F7A018AE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367820" y="1867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53DF8-A495-996B-E999-02C47A916FCD}"/>
              </a:ext>
            </a:extLst>
          </p:cNvPr>
          <p:cNvSpPr/>
          <p:nvPr/>
        </p:nvSpPr>
        <p:spPr>
          <a:xfrm>
            <a:off x="6553309" y="1638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3D9E61-D1E9-D384-9AD3-E8CE29B57CD7}"/>
              </a:ext>
            </a:extLst>
          </p:cNvPr>
          <p:cNvSpPr/>
          <p:nvPr/>
        </p:nvSpPr>
        <p:spPr>
          <a:xfrm>
            <a:off x="3684820" y="1713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300DE7-0D08-FE89-40BF-2CC6395ED5F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520220" y="2020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459541-4B6C-7D87-BCD5-ED0A5C2DCD3C}"/>
              </a:ext>
            </a:extLst>
          </p:cNvPr>
          <p:cNvSpPr/>
          <p:nvPr/>
        </p:nvSpPr>
        <p:spPr>
          <a:xfrm>
            <a:off x="6705709" y="1791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641FCF-97D1-5E85-0335-1FE89D6A994E}"/>
              </a:ext>
            </a:extLst>
          </p:cNvPr>
          <p:cNvSpPr/>
          <p:nvPr/>
        </p:nvSpPr>
        <p:spPr>
          <a:xfrm>
            <a:off x="3837220" y="1865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4FF7D9-D0CF-10DC-EAA1-C2CDFF48BD9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5672620" y="2172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AB99AA-1AF0-887E-69BB-187B3393B062}"/>
              </a:ext>
            </a:extLst>
          </p:cNvPr>
          <p:cNvSpPr/>
          <p:nvPr/>
        </p:nvSpPr>
        <p:spPr>
          <a:xfrm>
            <a:off x="6858109" y="1943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734E66-5807-E6E9-ED2F-86F8B9CEEC66}"/>
              </a:ext>
            </a:extLst>
          </p:cNvPr>
          <p:cNvSpPr/>
          <p:nvPr/>
        </p:nvSpPr>
        <p:spPr>
          <a:xfrm>
            <a:off x="3989620" y="20182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1D6D25-052B-1A0B-2825-30CB742F6A5B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5825020" y="23250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9F40C-3D80-C73E-0854-68A5EE961D05}"/>
              </a:ext>
            </a:extLst>
          </p:cNvPr>
          <p:cNvSpPr/>
          <p:nvPr/>
        </p:nvSpPr>
        <p:spPr>
          <a:xfrm>
            <a:off x="7010509" y="20960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CE82CD-EDB3-4603-14D7-20BC40C79062}"/>
              </a:ext>
            </a:extLst>
          </p:cNvPr>
          <p:cNvSpPr/>
          <p:nvPr/>
        </p:nvSpPr>
        <p:spPr>
          <a:xfrm>
            <a:off x="4142020" y="2170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31EA33-AA72-EEEE-208C-BFCCC1F0DF5C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5977420" y="2477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6396415-9537-2F1B-472D-0BC68321C5EA}"/>
              </a:ext>
            </a:extLst>
          </p:cNvPr>
          <p:cNvSpPr/>
          <p:nvPr/>
        </p:nvSpPr>
        <p:spPr>
          <a:xfrm>
            <a:off x="7162909" y="2248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4141BF-41B2-3D99-4BBC-76837D2EE05D}"/>
              </a:ext>
            </a:extLst>
          </p:cNvPr>
          <p:cNvSpPr/>
          <p:nvPr/>
        </p:nvSpPr>
        <p:spPr>
          <a:xfrm>
            <a:off x="4294420" y="2323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FFBF46-7C0C-79A6-1DE0-FEBFDBB1F21C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6129820" y="2629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D9BAF88-14FE-6CCF-D898-5C807B7FCF8F}"/>
              </a:ext>
            </a:extLst>
          </p:cNvPr>
          <p:cNvSpPr/>
          <p:nvPr/>
        </p:nvSpPr>
        <p:spPr>
          <a:xfrm>
            <a:off x="7315309" y="2400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88AC83-38BB-4B68-A034-5235F2FC11A5}"/>
              </a:ext>
            </a:extLst>
          </p:cNvPr>
          <p:cNvSpPr/>
          <p:nvPr/>
        </p:nvSpPr>
        <p:spPr>
          <a:xfrm>
            <a:off x="4446820" y="2475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AFB57C-8196-EDA8-91EE-43C0896A851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6282220" y="2782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AC5CF23-60DA-CB09-0885-EE56E05E2F29}"/>
              </a:ext>
            </a:extLst>
          </p:cNvPr>
          <p:cNvSpPr/>
          <p:nvPr/>
        </p:nvSpPr>
        <p:spPr>
          <a:xfrm>
            <a:off x="7467709" y="2553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0C6A52-338F-6E77-C21D-AE6EA11B7EF6}"/>
              </a:ext>
            </a:extLst>
          </p:cNvPr>
          <p:cNvSpPr/>
          <p:nvPr/>
        </p:nvSpPr>
        <p:spPr>
          <a:xfrm>
            <a:off x="4599220" y="2627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51488D-E8AE-F04B-E83B-9F92ED09EFF8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434620" y="2934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097AD3E-1344-5423-596C-629BC733EB03}"/>
              </a:ext>
            </a:extLst>
          </p:cNvPr>
          <p:cNvSpPr/>
          <p:nvPr/>
        </p:nvSpPr>
        <p:spPr>
          <a:xfrm>
            <a:off x="7620109" y="2705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EBBB2E-7F98-31C9-31E6-6063E8365A32}"/>
              </a:ext>
            </a:extLst>
          </p:cNvPr>
          <p:cNvSpPr/>
          <p:nvPr/>
        </p:nvSpPr>
        <p:spPr>
          <a:xfrm>
            <a:off x="4751620" y="27802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27A8C9-E8DE-4275-D15E-C3220F4D225E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6587020" y="30870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ED36EF0-198E-A74A-802E-67C385F9ABD4}"/>
              </a:ext>
            </a:extLst>
          </p:cNvPr>
          <p:cNvSpPr/>
          <p:nvPr/>
        </p:nvSpPr>
        <p:spPr>
          <a:xfrm>
            <a:off x="7772509" y="28580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E77A44-5032-0999-2F8D-67991A357034}"/>
              </a:ext>
            </a:extLst>
          </p:cNvPr>
          <p:cNvSpPr/>
          <p:nvPr/>
        </p:nvSpPr>
        <p:spPr>
          <a:xfrm>
            <a:off x="4904020" y="2932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C8A009-314E-F8DF-CFD8-46900EF1B253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6739420" y="3239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017FEB-D5F6-08C7-A8F7-0D0E9480476C}"/>
              </a:ext>
            </a:extLst>
          </p:cNvPr>
          <p:cNvSpPr/>
          <p:nvPr/>
        </p:nvSpPr>
        <p:spPr>
          <a:xfrm>
            <a:off x="7924909" y="3010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988D3C-1282-6F25-43DA-DC62852EB172}"/>
              </a:ext>
            </a:extLst>
          </p:cNvPr>
          <p:cNvSpPr/>
          <p:nvPr/>
        </p:nvSpPr>
        <p:spPr>
          <a:xfrm>
            <a:off x="5056420" y="3085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8E183B-B579-F399-68D9-C2804EDB5224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6891820" y="3391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2823DE4-3071-82E8-BD1D-B1EE6C02257F}"/>
              </a:ext>
            </a:extLst>
          </p:cNvPr>
          <p:cNvSpPr/>
          <p:nvPr/>
        </p:nvSpPr>
        <p:spPr>
          <a:xfrm>
            <a:off x="8077309" y="3162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FFDFD2-0B71-B6F0-26C4-BAC8F21BAE3D}"/>
              </a:ext>
            </a:extLst>
          </p:cNvPr>
          <p:cNvSpPr/>
          <p:nvPr/>
        </p:nvSpPr>
        <p:spPr>
          <a:xfrm>
            <a:off x="5208820" y="3237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B62E7F-86E2-A460-436F-F0E8148C2D58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7044220" y="3544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1852E-5AF2-291E-F2D8-4ADBA90ADD37}"/>
              </a:ext>
            </a:extLst>
          </p:cNvPr>
          <p:cNvSpPr/>
          <p:nvPr/>
        </p:nvSpPr>
        <p:spPr>
          <a:xfrm>
            <a:off x="8229709" y="3315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A9D1B0-53EF-F899-F3B4-2116AB3A2C39}"/>
              </a:ext>
            </a:extLst>
          </p:cNvPr>
          <p:cNvSpPr/>
          <p:nvPr/>
        </p:nvSpPr>
        <p:spPr>
          <a:xfrm>
            <a:off x="5361220" y="3389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B5309D-A1D8-127C-7863-332B49EFEFA9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7196620" y="3696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42020E0-4273-902D-1FB3-92C4C0D1AAE4}"/>
              </a:ext>
            </a:extLst>
          </p:cNvPr>
          <p:cNvSpPr/>
          <p:nvPr/>
        </p:nvSpPr>
        <p:spPr>
          <a:xfrm>
            <a:off x="8382109" y="3467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3D78E8-6696-4B41-0F3A-2E4F8B0BB4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20913" y="2705687"/>
            <a:ext cx="2107516" cy="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3764F1-45BB-B6AB-5A6D-ECAE5E2EBF9D}"/>
              </a:ext>
            </a:extLst>
          </p:cNvPr>
          <p:cNvSpPr txBox="1"/>
          <p:nvPr/>
        </p:nvSpPr>
        <p:spPr>
          <a:xfrm>
            <a:off x="1211930" y="2374751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556B32-B640-4943-F95B-D1DE4F375FB0}"/>
              </a:ext>
            </a:extLst>
          </p:cNvPr>
          <p:cNvSpPr txBox="1"/>
          <p:nvPr/>
        </p:nvSpPr>
        <p:spPr>
          <a:xfrm>
            <a:off x="3074122" y="4212287"/>
            <a:ext cx="6687284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US" sz="1800" dirty="0" err="1">
                <a:solidFill>
                  <a:srgbClr val="3376FB"/>
                </a:solidFill>
                <a:latin typeface="Cascadia Mono" panose="020B0609020000020004" pitchFamily="49" charset="0"/>
              </a:rPr>
              <a:t>HttpGet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"ping/{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}"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Ping(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obj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3376FB"/>
                </a:solidFill>
                <a:latin typeface="Cascadia Mono" panose="020B0609020000020004" pitchFamily="49" charset="0"/>
              </a:rPr>
              <a:t>MyObject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obj.Run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(delay);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res;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LID4096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32543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objects are limited by available RAM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2924800" y="2462928"/>
            <a:ext cx="7187388" cy="2594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A9D1B0-53EF-F899-F3B4-2116AB3A2C39}"/>
              </a:ext>
            </a:extLst>
          </p:cNvPr>
          <p:cNvSpPr/>
          <p:nvPr/>
        </p:nvSpPr>
        <p:spPr>
          <a:xfrm>
            <a:off x="3035153" y="2636842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B5309D-A1D8-127C-7863-332B49EFEFA9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870553" y="2943624"/>
            <a:ext cx="217621" cy="306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42020E0-4273-902D-1FB3-92C4C0D1AAE4}"/>
              </a:ext>
            </a:extLst>
          </p:cNvPr>
          <p:cNvSpPr/>
          <p:nvPr/>
        </p:nvSpPr>
        <p:spPr>
          <a:xfrm>
            <a:off x="5088174" y="2456576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3D78E8-6696-4B41-0F3A-2E4F8B0BB4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17284" y="3759936"/>
            <a:ext cx="2107516" cy="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3764F1-45BB-B6AB-5A6D-ECAE5E2EBF9D}"/>
              </a:ext>
            </a:extLst>
          </p:cNvPr>
          <p:cNvSpPr txBox="1"/>
          <p:nvPr/>
        </p:nvSpPr>
        <p:spPr>
          <a:xfrm>
            <a:off x="908301" y="3429000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64C50C0-5E56-D9AB-322E-B2AC836771E2}"/>
              </a:ext>
            </a:extLst>
          </p:cNvPr>
          <p:cNvSpPr/>
          <p:nvPr/>
        </p:nvSpPr>
        <p:spPr>
          <a:xfrm>
            <a:off x="3000311" y="420907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4B118B-4FEE-764F-F38E-39BE652E7D34}"/>
              </a:ext>
            </a:extLst>
          </p:cNvPr>
          <p:cNvSpPr/>
          <p:nvPr/>
        </p:nvSpPr>
        <p:spPr>
          <a:xfrm>
            <a:off x="5767676" y="3097015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768CF7-8D0C-FF5E-0289-FE532CE28F3E}"/>
              </a:ext>
            </a:extLst>
          </p:cNvPr>
          <p:cNvSpPr/>
          <p:nvPr/>
        </p:nvSpPr>
        <p:spPr>
          <a:xfrm>
            <a:off x="3035153" y="3405741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9DFDA-05CB-ACB4-CF6C-E27734E1201D}"/>
              </a:ext>
            </a:extLst>
          </p:cNvPr>
          <p:cNvSpPr/>
          <p:nvPr/>
        </p:nvSpPr>
        <p:spPr>
          <a:xfrm>
            <a:off x="6746622" y="3498355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38AECE-577C-4222-7AF6-DDFAED7EB384}"/>
              </a:ext>
            </a:extLst>
          </p:cNvPr>
          <p:cNvCxnSpPr>
            <a:cxnSpLocks/>
            <a:stCxn id="56" idx="3"/>
            <a:endCxn id="55" idx="1"/>
          </p:cNvCxnSpPr>
          <p:nvPr/>
        </p:nvCxnSpPr>
        <p:spPr>
          <a:xfrm>
            <a:off x="4870553" y="3712523"/>
            <a:ext cx="897123" cy="17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661A3D-4A40-9324-009F-9E4645A68864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4835711" y="4292185"/>
            <a:ext cx="1910911" cy="22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51910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  <a:endParaRPr lang="LID4096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794C88-3272-B98D-99AD-E839FDD85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en-US" dirty="0"/>
              <a:t>We can scale vertically</a:t>
            </a:r>
          </a:p>
          <a:p>
            <a:r>
              <a:rPr lang="en-US" dirty="0"/>
              <a:t>We cannot scale horizontally</a:t>
            </a:r>
          </a:p>
          <a:p>
            <a:r>
              <a:rPr lang="en-US" dirty="0"/>
              <a:t>This increases costs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1D151-5381-DD19-E4C4-6652D05D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7173"/>
            <a:ext cx="12126259" cy="21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753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461" y="2903652"/>
            <a:ext cx="10515600" cy="901700"/>
          </a:xfrm>
        </p:spPr>
        <p:txBody>
          <a:bodyPr/>
          <a:lstStyle/>
          <a:p>
            <a:r>
              <a:rPr lang="en-US" dirty="0"/>
              <a:t>Large Object as a Service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9545213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FC2DDB6-0A92-C5EC-C34E-A260C05D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14" y="990600"/>
            <a:ext cx="5685598" cy="337156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A44BC7E-A820-75FD-F4FD-9A7C6785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77" y="2114251"/>
            <a:ext cx="2742581" cy="182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25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6743998" y="301107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6768789" y="365146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9936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6743998" y="3627633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22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754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3" name="Graphic 2" descr="Hourglass Finished outline">
            <a:extLst>
              <a:ext uri="{FF2B5EF4-FFF2-40B4-BE49-F238E27FC236}">
                <a16:creationId xmlns:a16="http://schemas.microsoft.com/office/drawing/2014/main" id="{C1231E4B-F218-BF33-4C86-BAC706FE4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806" y="4905477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7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 with “WAIT QUEUE”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6743998" y="2971053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3" name="Graphic 2" descr="Hourglass Finished outline">
            <a:extLst>
              <a:ext uri="{FF2B5EF4-FFF2-40B4-BE49-F238E27FC236}">
                <a16:creationId xmlns:a16="http://schemas.microsoft.com/office/drawing/2014/main" id="{C1231E4B-F218-BF33-4C86-BAC706FE4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806" y="4905477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 with “WAIT QUEUE”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5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99209" y="5098890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21" name="Graphic 20" descr="Hourglass Finished outline">
            <a:extLst>
              <a:ext uri="{FF2B5EF4-FFF2-40B4-BE49-F238E27FC236}">
                <a16:creationId xmlns:a16="http://schemas.microsoft.com/office/drawing/2014/main" id="{0A63F4A7-64B3-42C0-1978-3F70BD32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073" y="2336521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8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967" y="1905581"/>
            <a:ext cx="10515600" cy="901700"/>
          </a:xfrm>
        </p:spPr>
        <p:txBody>
          <a:bodyPr/>
          <a:lstStyle/>
          <a:p>
            <a:r>
              <a:rPr lang="en-US" dirty="0"/>
              <a:t>Slow down request processing ?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9D7302-6BA1-3887-430E-1AF73123D6A1}"/>
              </a:ext>
            </a:extLst>
          </p:cNvPr>
          <p:cNvSpPr/>
          <p:nvPr/>
        </p:nvSpPr>
        <p:spPr>
          <a:xfrm>
            <a:off x="5688840" y="3901054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SERVICE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9B9AD6-E8E0-CC6A-3FF4-7B97F84CA8F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396714" y="4207836"/>
            <a:ext cx="3292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19A501-B97D-C383-3669-A7C08DF3AA91}"/>
              </a:ext>
            </a:extLst>
          </p:cNvPr>
          <p:cNvSpPr txBox="1"/>
          <p:nvPr/>
        </p:nvSpPr>
        <p:spPr>
          <a:xfrm>
            <a:off x="2750476" y="3851572"/>
            <a:ext cx="247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processing time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1DC46-33BB-8B25-2C0A-DC0C4CFD835C}"/>
              </a:ext>
            </a:extLst>
          </p:cNvPr>
          <p:cNvSpPr txBox="1"/>
          <p:nvPr/>
        </p:nvSpPr>
        <p:spPr>
          <a:xfrm>
            <a:off x="5752203" y="3429000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= Space</a:t>
            </a:r>
            <a:endParaRPr lang="LID4096" dirty="0"/>
          </a:p>
        </p:txBody>
      </p:sp>
      <p:pic>
        <p:nvPicPr>
          <p:cNvPr id="11" name="Graphic 10" descr="Hourglass Finished outline">
            <a:extLst>
              <a:ext uri="{FF2B5EF4-FFF2-40B4-BE49-F238E27FC236}">
                <a16:creationId xmlns:a16="http://schemas.microsoft.com/office/drawing/2014/main" id="{C3BCEA48-B530-E8D5-0971-EB20AA97E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840" y="3996642"/>
            <a:ext cx="422387" cy="422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DC3A8F-C81C-5260-596A-C15763CAB2E1}"/>
              </a:ext>
            </a:extLst>
          </p:cNvPr>
          <p:cNvSpPr txBox="1"/>
          <p:nvPr/>
        </p:nvSpPr>
        <p:spPr>
          <a:xfrm>
            <a:off x="2753772" y="5608391"/>
            <a:ext cx="631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Time Dilation </a:t>
            </a:r>
          </a:p>
          <a:p>
            <a:pPr algn="ctr"/>
            <a:r>
              <a:rPr lang="en-US" dirty="0"/>
              <a:t>You can save the space if you slower the processing time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055323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LID4096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794C88-3272-B98D-99AD-E839FDD85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or Batch?</a:t>
            </a:r>
          </a:p>
          <a:p>
            <a:pPr lvl="1"/>
            <a:r>
              <a:rPr lang="en-US" dirty="0"/>
              <a:t>Dynamic memory Consumption can be an issue for Docker</a:t>
            </a:r>
          </a:p>
          <a:p>
            <a:pPr lvl="1"/>
            <a:r>
              <a:rPr lang="en-US" dirty="0"/>
              <a:t>Azure Batch Service is a valid solution</a:t>
            </a:r>
          </a:p>
          <a:p>
            <a:r>
              <a:rPr lang="en-US" dirty="0"/>
              <a:t>Hosting Large Objects as a Service</a:t>
            </a:r>
          </a:p>
          <a:p>
            <a:pPr lvl="1"/>
            <a:r>
              <a:rPr lang="en-US" dirty="0"/>
              <a:t>We can keep the size and costs</a:t>
            </a:r>
          </a:p>
          <a:p>
            <a:pPr lvl="1"/>
            <a:r>
              <a:rPr lang="en-US" dirty="0"/>
              <a:t>But we must slow down processing (time dilation)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53087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17CE"/>
            </a:gs>
            <a:gs pos="100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6A3FA1-EC90-4628-8AAC-27C39F725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126" y="480875"/>
            <a:ext cx="7666797" cy="651427"/>
          </a:xfrm>
        </p:spPr>
        <p:txBody>
          <a:bodyPr/>
          <a:lstStyle/>
          <a:p>
            <a:r>
              <a:rPr lang="es-ES" err="1"/>
              <a:t>Questions</a:t>
            </a:r>
            <a:r>
              <a:rPr lang="es-ES"/>
              <a:t> &amp; </a:t>
            </a:r>
            <a:r>
              <a:rPr lang="es-ES" err="1"/>
              <a:t>Answers</a:t>
            </a:r>
            <a:endParaRPr lang="en-US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739373B2-B553-37C6-D8E8-2337FA35626A}"/>
              </a:ext>
            </a:extLst>
          </p:cNvPr>
          <p:cNvSpPr txBox="1">
            <a:spLocks/>
          </p:cNvSpPr>
          <p:nvPr/>
        </p:nvSpPr>
        <p:spPr>
          <a:xfrm>
            <a:off x="8723559" y="659068"/>
            <a:ext cx="3543300" cy="946467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chemeClr val="bg1"/>
                </a:solidFill>
                <a:latin typeface="Raleway SemiBold"/>
              </a:rPr>
              <a:t>Damir Dobric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200" dirty="0">
                <a:solidFill>
                  <a:schemeClr val="bg1"/>
                </a:solidFill>
                <a:latin typeface="Raleway SemiBold"/>
              </a:rPr>
              <a:t>Lead Software </a:t>
            </a:r>
            <a:r>
              <a:rPr lang="de-DE" sz="1200" dirty="0" err="1">
                <a:solidFill>
                  <a:schemeClr val="bg1"/>
                </a:solidFill>
                <a:latin typeface="Raleway SemiBold"/>
              </a:rPr>
              <a:t>Architect</a:t>
            </a:r>
            <a:endParaRPr lang="de-DE" sz="1200" dirty="0">
              <a:solidFill>
                <a:schemeClr val="bg1"/>
              </a:solidFill>
              <a:latin typeface="Raleway SemiBold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200" dirty="0">
                <a:solidFill>
                  <a:schemeClr val="bg1"/>
                </a:solidFill>
                <a:latin typeface="Raleway SemiBold"/>
              </a:rPr>
              <a:t>Microsoft Regional </a:t>
            </a:r>
            <a:r>
              <a:rPr lang="de-DE" sz="1200" dirty="0" err="1">
                <a:solidFill>
                  <a:schemeClr val="bg1"/>
                </a:solidFill>
                <a:latin typeface="Raleway SemiBold"/>
              </a:rPr>
              <a:t>Director</a:t>
            </a:r>
            <a:r>
              <a:rPr lang="de-DE" sz="1200" dirty="0">
                <a:solidFill>
                  <a:schemeClr val="bg1"/>
                </a:solidFill>
                <a:latin typeface="Raleway SemiBold"/>
              </a:rPr>
              <a:t>, Azure MVP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200" dirty="0">
                <a:solidFill>
                  <a:schemeClr val="bg1"/>
                </a:solidFill>
                <a:latin typeface="Raleway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https://damirdobric.me</a:t>
            </a:r>
            <a:r>
              <a:rPr lang="de-DE" sz="1200" dirty="0">
                <a:solidFill>
                  <a:schemeClr val="bg1"/>
                </a:solidFill>
                <a:latin typeface="Raleway SemiBold"/>
              </a:rPr>
              <a:t> 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0505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7A906-484C-E0DE-0A00-35E8F73D0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3D99A-A59A-A854-FC37-177CCC2F54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95580-BF67-0A2E-0BB0-110E3F96A8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24FED-47C0-B18A-CE2B-F00014823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BFD438-E53D-EDDD-D71F-E3FE267C3F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40D9F-93FB-CB73-0F21-B257FFE3DD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9" name="Picture 8" descr="A picture containing text, indoor, ceiling, auditorium&#10;&#10;Description automatically generated">
            <a:extLst>
              <a:ext uri="{FF2B5EF4-FFF2-40B4-BE49-F238E27FC236}">
                <a16:creationId xmlns:a16="http://schemas.microsoft.com/office/drawing/2014/main" id="{BBA1B8F5-01E6-58F4-5E83-CE13FEFA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0351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4">
            <a:extLst>
              <a:ext uri="{FF2B5EF4-FFF2-40B4-BE49-F238E27FC236}">
                <a16:creationId xmlns:a16="http://schemas.microsoft.com/office/drawing/2014/main" id="{0EDA859D-F82D-4943-80D8-61EAB7691BC9}"/>
              </a:ext>
            </a:extLst>
          </p:cNvPr>
          <p:cNvSpPr/>
          <p:nvPr/>
        </p:nvSpPr>
        <p:spPr>
          <a:xfrm>
            <a:off x="443467" y="901814"/>
            <a:ext cx="7773433" cy="3583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5000"/>
              </a:lnSpc>
            </a:pPr>
            <a:endParaRPr lang="de-DE" sz="1500">
              <a:solidFill>
                <a:srgbClr val="353535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AE452A-5B92-47D7-9AAA-CB2AE2A67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143715"/>
            <a:ext cx="5795962" cy="719296"/>
          </a:xfrm>
        </p:spPr>
        <p:txBody>
          <a:bodyPr lIns="0" tIns="0" rIns="0" bIns="0" anchor="t"/>
          <a:lstStyle/>
          <a:p>
            <a:r>
              <a:rPr lang="es-ES" sz="2000" err="1">
                <a:latin typeface="Raleway Medium"/>
              </a:rPr>
              <a:t>Get</a:t>
            </a:r>
            <a:r>
              <a:rPr lang="es-ES" sz="2000">
                <a:latin typeface="Raleway Medium"/>
              </a:rPr>
              <a:t> </a:t>
            </a:r>
            <a:r>
              <a:rPr lang="es-ES" sz="2000" err="1">
                <a:latin typeface="Raleway Medium"/>
              </a:rPr>
              <a:t>your</a:t>
            </a:r>
            <a:r>
              <a:rPr lang="es-ES" sz="2000">
                <a:latin typeface="Raleway Medium"/>
              </a:rPr>
              <a:t> </a:t>
            </a:r>
            <a:r>
              <a:rPr lang="es-ES" sz="2000" err="1">
                <a:latin typeface="Raleway Medium"/>
              </a:rPr>
              <a:t>feedback</a:t>
            </a:r>
            <a:r>
              <a:rPr lang="es-ES" sz="2000">
                <a:latin typeface="Raleway Medium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https://daenet.de/de/contact/</a:t>
            </a:r>
            <a:b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s-ES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F42F-9447-4100-BD6D-963D3E53E8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317500"/>
            <a:ext cx="4767262" cy="881063"/>
          </a:xfrm>
        </p:spPr>
        <p:txBody>
          <a:bodyPr lIns="0" tIns="0" rIns="0" bIns="0" anchor="t"/>
          <a:lstStyle/>
          <a:p>
            <a:pPr>
              <a:lnSpc>
                <a:spcPts val="6000"/>
              </a:lnSpc>
            </a:pPr>
            <a:r>
              <a:rPr lang="es-ES" sz="3800" err="1">
                <a:latin typeface="Raleway SemiBold" pitchFamily="2" charset="0"/>
              </a:rPr>
              <a:t>Visit</a:t>
            </a:r>
            <a:r>
              <a:rPr lang="es-ES" sz="3800">
                <a:latin typeface="Raleway SemiBold" pitchFamily="2" charset="0"/>
              </a:rPr>
              <a:t> </a:t>
            </a:r>
            <a:r>
              <a:rPr lang="es-ES" sz="3800" err="1">
                <a:latin typeface="Raleway SemiBold" pitchFamily="2" charset="0"/>
              </a:rPr>
              <a:t>us</a:t>
            </a:r>
            <a:r>
              <a:rPr lang="es-ES" sz="3800">
                <a:latin typeface="Raleway SemiBold" pitchFamily="2" charset="0"/>
              </a:rPr>
              <a:t>....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D76F6B-5830-4A0D-9D9A-884D213FF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5682193"/>
            <a:ext cx="3543300" cy="292100"/>
          </a:xfrm>
        </p:spPr>
        <p:txBody>
          <a:bodyPr lIns="0" tIns="0" rIns="0" bIns="0" anchor="t"/>
          <a:lstStyle/>
          <a:p>
            <a:r>
              <a:rPr lang="es-ES">
                <a:latin typeface="Raleway SemiBold"/>
              </a:rPr>
              <a:t>Copyright @daenet 2021</a:t>
            </a:r>
            <a:endParaRPr lang="en-US">
              <a:latin typeface="Raleway SemiBold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A212CB1-E614-4298-ABC8-FA5D6458E0EE}"/>
              </a:ext>
            </a:extLst>
          </p:cNvPr>
          <p:cNvSpPr txBox="1">
            <a:spLocks/>
          </p:cNvSpPr>
          <p:nvPr/>
        </p:nvSpPr>
        <p:spPr>
          <a:xfrm>
            <a:off x="841968" y="2062537"/>
            <a:ext cx="5848608" cy="297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https://www.meetup.com/azure-meetup-frankfurt/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https://developers.de/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https://www.linkedin.com/company/daenet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https://fb.watch/7p-_oFJhxl/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https://www.instagram.com/daenetcommunity/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https://twitter.com/daenetv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20F914-D24C-4591-B50B-7E2B4E04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7" y="3892431"/>
            <a:ext cx="288000" cy="28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DBCEA1F-62AA-42C5-AD2A-7E08ABDCB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3445028"/>
            <a:ext cx="288000" cy="28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B4A027F-B305-4EAE-A72E-C20F7E376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937" y="4787238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61DCB43-D501-41AA-9256-56EA0CB5A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938" y="4339834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007BDB-A626-4B5F-BFE7-2414CADC8F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937" y="2550222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D2C84B4-AD24-4183-91C5-93421CBDDC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5938" y="2102819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0BAD6D8-487F-4085-9584-FD4AC1984C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937" y="29976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096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786F61-C11F-8969-9F2D-C2E466D4D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B91FA-42CD-93DD-F788-9895369950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3CCAE-88E6-0014-DD2B-1ABE40D8EE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9287F-2238-023F-4545-92936E71D2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B9813B-BB47-1438-C86E-4327CB44F1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516762-334B-D18C-AE30-2DE731131F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9" name="Picture 8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BBDDF48D-1775-3E1A-8157-B4FBC0238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3696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8517-4016-40A8-9F82-3B02ED3B8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56406"/>
            <a:ext cx="7439025" cy="881063"/>
          </a:xfrm>
        </p:spPr>
        <p:txBody>
          <a:bodyPr/>
          <a:lstStyle/>
          <a:p>
            <a:r>
              <a:rPr lang="en-US"/>
              <a:t>A</a:t>
            </a:r>
            <a:r>
              <a:rPr lang="en-US" b="0">
                <a:latin typeface="Raleway SemiBold" pitchFamily="2" charset="0"/>
              </a:rPr>
              <a:t>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786EE-866C-4A99-9415-EDB7885428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7525" y="1509713"/>
            <a:ext cx="5055014" cy="282575"/>
          </a:xfrm>
        </p:spPr>
        <p:txBody>
          <a:bodyPr/>
          <a:lstStyle/>
          <a:p>
            <a:r>
              <a:rPr lang="en-US"/>
              <a:t>1 – The true Cloud Pains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8EA88-DEFA-411B-9091-442C5C5EF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2025" y="4397453"/>
            <a:ext cx="5975488" cy="282575"/>
          </a:xfrm>
        </p:spPr>
        <p:txBody>
          <a:bodyPr/>
          <a:lstStyle/>
          <a:p>
            <a:r>
              <a:rPr lang="en-US"/>
              <a:t>4 – Relativity Theory of load balancing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F641E8-D7DC-4748-82AB-CA2A2F711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5864" y="3434873"/>
            <a:ext cx="6685805" cy="282575"/>
          </a:xfrm>
        </p:spPr>
        <p:txBody>
          <a:bodyPr/>
          <a:lstStyle/>
          <a:p>
            <a:r>
              <a:rPr lang="en-US" dirty="0"/>
              <a:t>3 – Cannot believe, I chose VMs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74ABDD-5EB0-4114-B6F8-4749C0F131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31384" y="2472293"/>
            <a:ext cx="5492668" cy="282575"/>
          </a:xfrm>
        </p:spPr>
        <p:txBody>
          <a:bodyPr/>
          <a:lstStyle/>
          <a:p>
            <a:r>
              <a:rPr lang="en-US"/>
              <a:t>2 – Limits of hypes: my lovely Docker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C37D93-0454-493F-AEDC-71BF00100C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5 – Recap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7036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8230" y="2547937"/>
            <a:ext cx="7439025" cy="881063"/>
          </a:xfrm>
        </p:spPr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The TRUE cloud PAINs</a:t>
            </a:r>
            <a:endParaRPr lang="LID4096" dirty="0">
              <a:solidFill>
                <a:srgbClr val="EFF7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783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use today following services</a:t>
            </a:r>
            <a:endParaRPr lang="LID4096" dirty="0"/>
          </a:p>
        </p:txBody>
      </p:sp>
      <p:pic>
        <p:nvPicPr>
          <p:cNvPr id="2050" name="Picture 2" descr="azure-batch - Microsoft Q&amp;A">
            <a:extLst>
              <a:ext uri="{FF2B5EF4-FFF2-40B4-BE49-F238E27FC236}">
                <a16:creationId xmlns:a16="http://schemas.microsoft.com/office/drawing/2014/main" id="{328E96D1-07BB-DCDE-3138-8B86FB79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70" y="3163907"/>
            <a:ext cx="1227593" cy="12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ublish an Image to the Azure Container Registry | by Alberto De Natale |  Medium">
            <a:extLst>
              <a:ext uri="{FF2B5EF4-FFF2-40B4-BE49-F238E27FC236}">
                <a16:creationId xmlns:a16="http://schemas.microsoft.com/office/drawing/2014/main" id="{D46F9124-8A6B-390E-476E-A676A7F73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663" y="2976382"/>
            <a:ext cx="155448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 Service - Web App | Microsoft Azure Mono">
            <a:extLst>
              <a:ext uri="{FF2B5EF4-FFF2-40B4-BE49-F238E27FC236}">
                <a16:creationId xmlns:a16="http://schemas.microsoft.com/office/drawing/2014/main" id="{F391D0D5-444A-BE5A-E3CC-DEA9457A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64" y="3086578"/>
            <a:ext cx="964882" cy="96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zure-container-instances - Microsoft Q&amp;A">
            <a:extLst>
              <a:ext uri="{FF2B5EF4-FFF2-40B4-BE49-F238E27FC236}">
                <a16:creationId xmlns:a16="http://schemas.microsoft.com/office/drawing/2014/main" id="{0E8A5476-DF8E-44EF-4E1B-E1C94BFD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90" y="2952750"/>
            <a:ext cx="116586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cker; The Easy Way? – Home Virtualization Server Part 11 – Ctrl Alt  Develop">
            <a:extLst>
              <a:ext uri="{FF2B5EF4-FFF2-40B4-BE49-F238E27FC236}">
                <a16:creationId xmlns:a16="http://schemas.microsoft.com/office/drawing/2014/main" id="{79D9479E-F405-04D6-462C-A0CCF16C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7" y="2952750"/>
            <a:ext cx="1227593" cy="12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zure-Entwicklerdokumentation | Microsoft Docs">
            <a:extLst>
              <a:ext uri="{FF2B5EF4-FFF2-40B4-BE49-F238E27FC236}">
                <a16:creationId xmlns:a16="http://schemas.microsoft.com/office/drawing/2014/main" id="{AA7373D4-969C-A66E-CDA2-0D4E4312B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56" y="2916078"/>
            <a:ext cx="1165861" cy="11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4483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use today following services</a:t>
            </a:r>
            <a:endParaRPr lang="LID4096" dirty="0"/>
          </a:p>
        </p:txBody>
      </p:sp>
      <p:pic>
        <p:nvPicPr>
          <p:cNvPr id="2050" name="Picture 2" descr="azure-batch - Microsoft Q&amp;A">
            <a:extLst>
              <a:ext uri="{FF2B5EF4-FFF2-40B4-BE49-F238E27FC236}">
                <a16:creationId xmlns:a16="http://schemas.microsoft.com/office/drawing/2014/main" id="{328E96D1-07BB-DCDE-3138-8B86FB79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70" y="3163907"/>
            <a:ext cx="1227593" cy="12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ublish an Image to the Azure Container Registry | by Alberto De Natale |  Medium">
            <a:extLst>
              <a:ext uri="{FF2B5EF4-FFF2-40B4-BE49-F238E27FC236}">
                <a16:creationId xmlns:a16="http://schemas.microsoft.com/office/drawing/2014/main" id="{D46F9124-8A6B-390E-476E-A676A7F73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663" y="2976382"/>
            <a:ext cx="155448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 Service - Web App | Microsoft Azure Mono">
            <a:extLst>
              <a:ext uri="{FF2B5EF4-FFF2-40B4-BE49-F238E27FC236}">
                <a16:creationId xmlns:a16="http://schemas.microsoft.com/office/drawing/2014/main" id="{F391D0D5-444A-BE5A-E3CC-DEA9457A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64" y="3086578"/>
            <a:ext cx="964882" cy="96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zure-container-instances - Microsoft Q&amp;A">
            <a:extLst>
              <a:ext uri="{FF2B5EF4-FFF2-40B4-BE49-F238E27FC236}">
                <a16:creationId xmlns:a16="http://schemas.microsoft.com/office/drawing/2014/main" id="{0E8A5476-DF8E-44EF-4E1B-E1C94BFD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90" y="2952750"/>
            <a:ext cx="116586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cker; The Easy Way? – Home Virtualization Server Part 11 – Ctrl Alt  Develop">
            <a:extLst>
              <a:ext uri="{FF2B5EF4-FFF2-40B4-BE49-F238E27FC236}">
                <a16:creationId xmlns:a16="http://schemas.microsoft.com/office/drawing/2014/main" id="{79D9479E-F405-04D6-462C-A0CCF16C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7" y="2952750"/>
            <a:ext cx="1227593" cy="12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zure-Entwicklerdokumentation | Microsoft Docs">
            <a:extLst>
              <a:ext uri="{FF2B5EF4-FFF2-40B4-BE49-F238E27FC236}">
                <a16:creationId xmlns:a16="http://schemas.microsoft.com/office/drawing/2014/main" id="{AA7373D4-969C-A66E-CDA2-0D4E4312B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56" y="2916078"/>
            <a:ext cx="1165861" cy="11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5FD206-07B8-A17A-168A-8FD71EFD9BCB}"/>
              </a:ext>
            </a:extLst>
          </p:cNvPr>
          <p:cNvSpPr txBox="1"/>
          <p:nvPr/>
        </p:nvSpPr>
        <p:spPr>
          <a:xfrm>
            <a:off x="365760" y="4488180"/>
            <a:ext cx="8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</a:t>
            </a:r>
            <a:endParaRPr lang="LID4096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7EDF3-9372-D8AF-7886-F788932479CF}"/>
              </a:ext>
            </a:extLst>
          </p:cNvPr>
          <p:cNvSpPr txBox="1"/>
          <p:nvPr/>
        </p:nvSpPr>
        <p:spPr>
          <a:xfrm>
            <a:off x="2521300" y="44881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acr</a:t>
            </a:r>
            <a:endParaRPr lang="LID4096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1A83CB-8E11-0F05-2F2D-3E6968A1B3B0}"/>
              </a:ext>
            </a:extLst>
          </p:cNvPr>
          <p:cNvSpPr txBox="1"/>
          <p:nvPr/>
        </p:nvSpPr>
        <p:spPr>
          <a:xfrm>
            <a:off x="4488180" y="4488180"/>
            <a:ext cx="70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FDEADF-0438-E30D-E153-368235164940}"/>
              </a:ext>
            </a:extLst>
          </p:cNvPr>
          <p:cNvSpPr txBox="1"/>
          <p:nvPr/>
        </p:nvSpPr>
        <p:spPr>
          <a:xfrm>
            <a:off x="6361264" y="4488180"/>
            <a:ext cx="11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appervice</a:t>
            </a:r>
            <a:endParaRPr lang="LID4096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FB523B-8209-DFCA-2209-EC133C1C5E7F}"/>
              </a:ext>
            </a:extLst>
          </p:cNvPr>
          <p:cNvSpPr txBox="1"/>
          <p:nvPr/>
        </p:nvSpPr>
        <p:spPr>
          <a:xfrm>
            <a:off x="8509542" y="448056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aci</a:t>
            </a:r>
            <a:endParaRPr lang="LID4096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0F9F10-FB4B-CEEA-6D15-A270EEF19718}"/>
              </a:ext>
            </a:extLst>
          </p:cNvPr>
          <p:cNvSpPr txBox="1"/>
          <p:nvPr/>
        </p:nvSpPr>
        <p:spPr>
          <a:xfrm>
            <a:off x="10780812" y="4480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7504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2767" y="2296907"/>
            <a:ext cx="9239855" cy="881063"/>
          </a:xfrm>
        </p:spPr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Limits of Hype: My lovely docker</a:t>
            </a:r>
            <a:endParaRPr lang="LID4096" dirty="0">
              <a:solidFill>
                <a:srgbClr val="EFF7F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588F3-346C-9FF3-8980-6C33A941D44F}"/>
              </a:ext>
            </a:extLst>
          </p:cNvPr>
          <p:cNvSpPr txBox="1"/>
          <p:nvPr/>
        </p:nvSpPr>
        <p:spPr>
          <a:xfrm>
            <a:off x="7575624" y="2368106"/>
            <a:ext cx="39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0" i="0" dirty="0">
                <a:effectLst/>
                <a:latin typeface="-apple-system"/>
              </a:rPr>
              <a:t>💓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9254735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xtra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11" ma:contentTypeDescription="Create a new document." ma:contentTypeScope="" ma:versionID="9c52a97eccb316a3c7e7df704e513b17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b66226e6cfe95bb928d26e3b8ab9214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55e9906-0e2e-4cf2-89ae-bd15d7c97d6f">
      <UserInfo>
        <DisplayName>Barbara Hinderer</DisplayName>
        <AccountId>152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83B335E-8EAF-4ACC-B104-953B08E049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223F57-9C27-4663-870A-A4B8FBD020AE}">
  <ds:schemaRefs>
    <ds:schemaRef ds:uri="4cc13621-6d3d-4d78-9ce5-6d8b4bd26ae6"/>
    <ds:schemaRef ds:uri="755e9906-0e2e-4cf2-89ae-bd15d7c97d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173E13-A55D-466A-A67E-8AA81B1168FE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cc13621-6d3d-4d78-9ce5-6d8b4bd26ae6"/>
    <ds:schemaRef ds:uri="755e9906-0e2e-4cf2-89ae-bd15d7c97d6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2605</TotalTime>
  <Words>722</Words>
  <Application>Microsoft Office PowerPoint</Application>
  <PresentationFormat>Widescreen</PresentationFormat>
  <Paragraphs>216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-apple-system</vt:lpstr>
      <vt:lpstr>Arial</vt:lpstr>
      <vt:lpstr>Calibri</vt:lpstr>
      <vt:lpstr>Cascadia Mono</vt:lpstr>
      <vt:lpstr>Open Sans</vt:lpstr>
      <vt:lpstr>Open Sans Semibold</vt:lpstr>
      <vt:lpstr>Raleway</vt:lpstr>
      <vt:lpstr>Raleway ExtraBold</vt:lpstr>
      <vt:lpstr>Raleway Medium</vt:lpstr>
      <vt:lpstr>Raleway SemiBold</vt:lpstr>
      <vt:lpstr>Segoe UI</vt:lpstr>
      <vt:lpstr>Wingdings</vt:lpstr>
      <vt:lpstr>Custom Design</vt:lpstr>
      <vt:lpstr>Extra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use today following services</vt:lpstr>
      <vt:lpstr>We will use today following services</vt:lpstr>
      <vt:lpstr>PowerPoint Presentation</vt:lpstr>
      <vt:lpstr>Dynamic of RAM</vt:lpstr>
      <vt:lpstr>Dynamic of RAM</vt:lpstr>
      <vt:lpstr>Dynamic of RAM</vt:lpstr>
      <vt:lpstr>Killing my Docker softly</vt:lpstr>
      <vt:lpstr>Azure Batch Service</vt:lpstr>
      <vt:lpstr>PowerPoint Presentation</vt:lpstr>
      <vt:lpstr>Processing of requests in ASP.NET WebApi</vt:lpstr>
      <vt:lpstr>Large objects are limited by available RAM</vt:lpstr>
      <vt:lpstr>What now?</vt:lpstr>
      <vt:lpstr>Large Object as a Service</vt:lpstr>
      <vt:lpstr>Object Pool Pattern</vt:lpstr>
      <vt:lpstr>Object Pool Pattern</vt:lpstr>
      <vt:lpstr>Object Pool Pattern</vt:lpstr>
      <vt:lpstr>Object Pool Pattern</vt:lpstr>
      <vt:lpstr>Object Pool Pattern</vt:lpstr>
      <vt:lpstr>Object Pool Pattern with “WAIT QUEUE”</vt:lpstr>
      <vt:lpstr>Object Pool Pattern with “WAIT QUEUE”</vt:lpstr>
      <vt:lpstr>Slow down request processing ?</vt:lpstr>
      <vt:lpstr>Recap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12</cp:revision>
  <dcterms:created xsi:type="dcterms:W3CDTF">2021-08-18T12:11:19Z</dcterms:created>
  <dcterms:modified xsi:type="dcterms:W3CDTF">2022-05-05T15:00:18Z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